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ags/tag1.xml" ContentType="application/vnd.openxmlformats-officedocument.presentationml.tags+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1"/>
  </p:notesMasterIdLst>
  <p:sldIdLst>
    <p:sldId id="256" r:id="rId2"/>
    <p:sldId id="269" r:id="rId3"/>
    <p:sldId id="258" r:id="rId4"/>
    <p:sldId id="262" r:id="rId5"/>
    <p:sldId id="427" r:id="rId6"/>
    <p:sldId id="432" r:id="rId7"/>
    <p:sldId id="366" r:id="rId8"/>
    <p:sldId id="361" r:id="rId9"/>
    <p:sldId id="386" r:id="rId10"/>
    <p:sldId id="363" r:id="rId11"/>
    <p:sldId id="367" r:id="rId12"/>
    <p:sldId id="364" r:id="rId13"/>
    <p:sldId id="368" r:id="rId14"/>
    <p:sldId id="365" r:id="rId15"/>
    <p:sldId id="369" r:id="rId16"/>
    <p:sldId id="377" r:id="rId17"/>
    <p:sldId id="285" r:id="rId18"/>
    <p:sldId id="379" r:id="rId19"/>
    <p:sldId id="428" r:id="rId20"/>
    <p:sldId id="385" r:id="rId21"/>
    <p:sldId id="383" r:id="rId22"/>
    <p:sldId id="433" r:id="rId23"/>
    <p:sldId id="388" r:id="rId24"/>
    <p:sldId id="384" r:id="rId25"/>
    <p:sldId id="391" r:id="rId26"/>
    <p:sldId id="392" r:id="rId27"/>
    <p:sldId id="434" r:id="rId28"/>
    <p:sldId id="396" r:id="rId29"/>
    <p:sldId id="359" r:id="rId30"/>
    <p:sldId id="429" r:id="rId31"/>
    <p:sldId id="435" r:id="rId32"/>
    <p:sldId id="436" r:id="rId33"/>
    <p:sldId id="437" r:id="rId34"/>
    <p:sldId id="438" r:id="rId35"/>
    <p:sldId id="439" r:id="rId36"/>
    <p:sldId id="401" r:id="rId37"/>
    <p:sldId id="404" r:id="rId38"/>
    <p:sldId id="431" r:id="rId39"/>
    <p:sldId id="261" r:id="rId40"/>
  </p:sldIdLst>
  <p:sldSz cx="9144000" cy="571976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2" autoAdjust="0"/>
    <p:restoredTop sz="94660"/>
  </p:normalViewPr>
  <p:slideViewPr>
    <p:cSldViewPr snapToGrid="0">
      <p:cViewPr>
        <p:scale>
          <a:sx n="100" d="100"/>
          <a:sy n="100" d="100"/>
        </p:scale>
        <p:origin x="-1092" y="-114"/>
      </p:cViewPr>
      <p:guideLst>
        <p:guide orient="horz" pos="1801"/>
        <p:guide pos="2880"/>
      </p:guideLst>
    </p:cSldViewPr>
  </p:slideViewPr>
  <p:notesTextViewPr>
    <p:cViewPr>
      <p:scale>
        <a:sx n="3" d="2"/>
        <a:sy n="3" d="2"/>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F32AC9-8397-4AD1-8388-04ADDA4B22CB}" type="datetimeFigureOut">
              <a:rPr lang="zh-CN" altLang="en-US" smtClean="0"/>
              <a:t>2021/2/22</a:t>
            </a:fld>
            <a:endParaRPr lang="zh-CN" altLang="en-US"/>
          </a:p>
        </p:txBody>
      </p:sp>
      <p:sp>
        <p:nvSpPr>
          <p:cNvPr id="4" name="幻灯片图像占位符 3"/>
          <p:cNvSpPr>
            <a:spLocks noGrp="1" noRot="1" noChangeAspect="1"/>
          </p:cNvSpPr>
          <p:nvPr>
            <p:ph type="sldImg" idx="2"/>
          </p:nvPr>
        </p:nvSpPr>
        <p:spPr>
          <a:xfrm>
            <a:off x="962451" y="1143000"/>
            <a:ext cx="4933099"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A0CFD-08F1-4075-BC45-A8F5D68FCB8B}" type="slidenum">
              <a:rPr lang="zh-CN" altLang="en-US" smtClean="0"/>
              <a:t>‹#›</a:t>
            </a:fld>
            <a:endParaRPr lang="zh-CN" altLang="en-US"/>
          </a:p>
        </p:txBody>
      </p:sp>
    </p:spTree>
    <p:extLst>
      <p:ext uri="{BB962C8B-B14F-4D97-AF65-F5344CB8AC3E}">
        <p14:creationId xmlns:p14="http://schemas.microsoft.com/office/powerpoint/2010/main" val="3148080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bg>
      <p:bgRef idx="1001">
        <a:schemeClr val="bg1"/>
      </p:bgRef>
    </p:bg>
    <p:spTree>
      <p:nvGrpSpPr>
        <p:cNvPr id="1" name=""/>
        <p:cNvGrpSpPr/>
        <p:nvPr/>
      </p:nvGrpSpPr>
      <p:grpSpPr>
        <a:xfrm>
          <a:off x="0" y="0"/>
          <a:ext cx="0" cy="0"/>
          <a:chOff x="0" y="0"/>
          <a:chExt cx="0" cy="0"/>
        </a:xfrm>
      </p:grpSpPr>
      <p:sp>
        <p:nvSpPr>
          <p:cNvPr id="9801" name="副标题 2"/>
          <p:cNvSpPr>
            <a:spLocks noGrp="1"/>
          </p:cNvSpPr>
          <p:nvPr>
            <p:ph type="subTitle" idx="1"/>
          </p:nvPr>
        </p:nvSpPr>
        <p:spPr>
          <a:xfrm>
            <a:off x="754248" y="2327784"/>
            <a:ext cx="3951883" cy="466106"/>
          </a:xfrm>
        </p:spPr>
        <p:txBody>
          <a:bodyPr anchor="ctr">
            <a:normAutofit/>
          </a:bodyPr>
          <a:lstStyle>
            <a:lvl1pPr marL="0" indent="0" algn="l">
              <a:buNone/>
              <a:defRPr sz="2335">
                <a:solidFill>
                  <a:schemeClr val="tx1"/>
                </a:solidFill>
              </a:defRPr>
            </a:lvl1pPr>
            <a:lvl2pPr marL="381635" indent="0" algn="ctr">
              <a:buNone/>
              <a:defRPr sz="1670"/>
            </a:lvl2pPr>
            <a:lvl3pPr marL="762635" indent="0" algn="ctr">
              <a:buNone/>
              <a:defRPr sz="1500"/>
            </a:lvl3pPr>
            <a:lvl4pPr marL="1144270" indent="0" algn="ctr">
              <a:buNone/>
              <a:defRPr sz="1335"/>
            </a:lvl4pPr>
            <a:lvl5pPr marL="1525270" indent="0" algn="ctr">
              <a:buNone/>
              <a:defRPr sz="1335"/>
            </a:lvl5pPr>
            <a:lvl6pPr marL="1906905" indent="0" algn="ctr">
              <a:buNone/>
              <a:defRPr sz="1335"/>
            </a:lvl6pPr>
            <a:lvl7pPr marL="2287905" indent="0" algn="ctr">
              <a:buNone/>
              <a:defRPr sz="1335"/>
            </a:lvl7pPr>
            <a:lvl8pPr marL="2669540" indent="0" algn="ctr">
              <a:buNone/>
              <a:defRPr sz="1335"/>
            </a:lvl8pPr>
            <a:lvl9pPr marL="3051175" indent="0" algn="ctr">
              <a:buNone/>
              <a:defRPr sz="1335"/>
            </a:lvl9pPr>
          </a:lstStyle>
          <a:p>
            <a:endParaRPr lang="zh-CN" altLang="en-US" dirty="0"/>
          </a:p>
        </p:txBody>
      </p:sp>
      <p:sp>
        <p:nvSpPr>
          <p:cNvPr id="9802" name="标题 1"/>
          <p:cNvSpPr>
            <a:spLocks noGrp="1"/>
          </p:cNvSpPr>
          <p:nvPr>
            <p:ph type="ctrTitle"/>
          </p:nvPr>
        </p:nvSpPr>
        <p:spPr>
          <a:xfrm>
            <a:off x="754248" y="1671207"/>
            <a:ext cx="3951883" cy="582709"/>
          </a:xfrm>
        </p:spPr>
        <p:txBody>
          <a:bodyPr anchor="ctr">
            <a:noAutofit/>
          </a:bodyPr>
          <a:lstStyle>
            <a:lvl1pPr algn="l">
              <a:defRPr sz="4005">
                <a:solidFill>
                  <a:schemeClr val="tx1"/>
                </a:solidFill>
              </a:defRPr>
            </a:lvl1pPr>
          </a:lstStyle>
          <a:p>
            <a:endParaRPr lang="zh-CN" altLang="en-US" dirty="0"/>
          </a:p>
        </p:txBody>
      </p:sp>
      <p:sp>
        <p:nvSpPr>
          <p:cNvPr id="12" name="文本占位符 13"/>
          <p:cNvSpPr>
            <a:spLocks noGrp="1"/>
          </p:cNvSpPr>
          <p:nvPr>
            <p:ph type="body" sz="quarter" idx="10" hasCustomPrompt="1"/>
          </p:nvPr>
        </p:nvSpPr>
        <p:spPr>
          <a:xfrm>
            <a:off x="754248" y="3044579"/>
            <a:ext cx="3951883" cy="309855"/>
          </a:xfrm>
        </p:spPr>
        <p:txBody>
          <a:bodyPr anchor="ctr">
            <a:normAutofit/>
          </a:bodyPr>
          <a:lstStyle>
            <a:lvl1pPr marL="0" indent="0" algn="l">
              <a:buNone/>
              <a:defRPr sz="1000" b="1">
                <a:solidFill>
                  <a:schemeClr val="tx1"/>
                </a:solidFill>
              </a:defRPr>
            </a:lvl1pPr>
            <a:lvl2pPr marL="381635" indent="0">
              <a:buNone/>
              <a:defRPr/>
            </a:lvl2pPr>
            <a:lvl3pPr marL="762635" indent="0">
              <a:buNone/>
              <a:defRPr/>
            </a:lvl3pPr>
            <a:lvl4pPr marL="1144270" indent="0">
              <a:buNone/>
              <a:defRPr/>
            </a:lvl4pPr>
            <a:lvl5pPr marL="1525270" indent="0">
              <a:buNone/>
              <a:defRPr/>
            </a:lvl5pPr>
          </a:lstStyle>
          <a:p>
            <a:pPr lvl="0"/>
            <a:r>
              <a:rPr lang="zh-CN" altLang="en-US" dirty="0"/>
              <a:t>小木</a:t>
            </a:r>
            <a:r>
              <a:rPr lang="en-US" altLang="zh-CN" dirty="0"/>
              <a:t>Arvin</a:t>
            </a:r>
            <a:endParaRPr lang="zh-CN" altLang="en-US" dirty="0"/>
          </a:p>
        </p:txBody>
      </p:sp>
      <p:sp>
        <p:nvSpPr>
          <p:cNvPr id="13" name="文本占位符 13"/>
          <p:cNvSpPr>
            <a:spLocks noGrp="1"/>
          </p:cNvSpPr>
          <p:nvPr>
            <p:ph type="body" sz="quarter" idx="11" hasCustomPrompt="1"/>
          </p:nvPr>
        </p:nvSpPr>
        <p:spPr>
          <a:xfrm>
            <a:off x="754248" y="3354434"/>
            <a:ext cx="3951883" cy="309855"/>
          </a:xfrm>
        </p:spPr>
        <p:txBody>
          <a:bodyPr anchor="ctr">
            <a:normAutofit/>
          </a:bodyPr>
          <a:lstStyle>
            <a:lvl1pPr marL="0" indent="0" algn="l">
              <a:buNone/>
              <a:defRPr sz="1000" b="1">
                <a:solidFill>
                  <a:schemeClr val="tx1"/>
                </a:solidFill>
              </a:defRPr>
            </a:lvl1pPr>
            <a:lvl2pPr marL="381635" indent="0">
              <a:buNone/>
              <a:defRPr/>
            </a:lvl2pPr>
            <a:lvl3pPr marL="762635" indent="0">
              <a:buNone/>
              <a:defRPr/>
            </a:lvl3pPr>
            <a:lvl4pPr marL="1144270" indent="0">
              <a:buNone/>
              <a:defRPr/>
            </a:lvl4pPr>
            <a:lvl5pPr marL="1525270" indent="0">
              <a:buNone/>
              <a:defRPr/>
            </a:lvl5pPr>
          </a:lstStyle>
          <a:p>
            <a:pPr lvl="0"/>
            <a:r>
              <a:rPr lang="zh-CN" altLang="en-US" dirty="0"/>
              <a:t>公众号 </a:t>
            </a:r>
            <a:r>
              <a:rPr lang="en-US" altLang="zh-CN" dirty="0"/>
              <a:t>| </a:t>
            </a:r>
            <a:r>
              <a:rPr lang="zh-CN" altLang="en-US" dirty="0"/>
              <a:t>跟我学个</a:t>
            </a:r>
            <a:r>
              <a:rPr lang="en-US" altLang="zh-CN" dirty="0"/>
              <a:t>P</a:t>
            </a:r>
            <a:endParaRPr lang="zh-CN" altLang="en-US" dirty="0"/>
          </a:p>
        </p:txBody>
      </p:sp>
      <p:sp>
        <p:nvSpPr>
          <p:cNvPr id="7" name="直角三角形 6"/>
          <p:cNvSpPr/>
          <p:nvPr userDrawn="1"/>
        </p:nvSpPr>
        <p:spPr>
          <a:xfrm flipH="1">
            <a:off x="4867722" y="932215"/>
            <a:ext cx="4276279" cy="4788187"/>
          </a:xfrm>
          <a:prstGeom prst="rtTriangl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8" name="等腰三角形 7"/>
          <p:cNvSpPr/>
          <p:nvPr userDrawn="1"/>
        </p:nvSpPr>
        <p:spPr>
          <a:xfrm flipV="1">
            <a:off x="3481376" y="0"/>
            <a:ext cx="2181251" cy="116582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cxnSp>
        <p:nvCxnSpPr>
          <p:cNvPr id="9" name="直接连接符 8"/>
          <p:cNvCxnSpPr/>
          <p:nvPr userDrawn="1"/>
        </p:nvCxnSpPr>
        <p:spPr>
          <a:xfrm flipV="1">
            <a:off x="2746715" y="2106038"/>
            <a:ext cx="3216164" cy="3614367"/>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直角三角形 9"/>
          <p:cNvSpPr/>
          <p:nvPr userDrawn="1"/>
        </p:nvSpPr>
        <p:spPr>
          <a:xfrm rot="10800000" flipH="1">
            <a:off x="4749712" y="4328004"/>
            <a:ext cx="323730" cy="362483"/>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11" name="直角三角形 10"/>
          <p:cNvSpPr/>
          <p:nvPr userDrawn="1"/>
        </p:nvSpPr>
        <p:spPr>
          <a:xfrm rot="5400000" flipH="1">
            <a:off x="4546416" y="3068085"/>
            <a:ext cx="553174" cy="619394"/>
          </a:xfrm>
          <a:prstGeom prst="rtTriangl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14" name="直角三角形 13"/>
          <p:cNvSpPr/>
          <p:nvPr userDrawn="1"/>
        </p:nvSpPr>
        <p:spPr>
          <a:xfrm rot="10800000">
            <a:off x="5614997" y="3261244"/>
            <a:ext cx="231923" cy="259685"/>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节标题">
    <p:bg>
      <p:bgRef idx="1001">
        <a:schemeClr val="bg1"/>
      </p:bgRef>
    </p:bg>
    <p:spTree>
      <p:nvGrpSpPr>
        <p:cNvPr id="1" name=""/>
        <p:cNvGrpSpPr/>
        <p:nvPr/>
      </p:nvGrpSpPr>
      <p:grpSpPr>
        <a:xfrm>
          <a:off x="0" y="0"/>
          <a:ext cx="0" cy="0"/>
          <a:chOff x="0" y="0"/>
          <a:chExt cx="0" cy="0"/>
        </a:xfrm>
      </p:grpSpPr>
      <p:sp>
        <p:nvSpPr>
          <p:cNvPr id="8" name="等腰三角形 7"/>
          <p:cNvSpPr/>
          <p:nvPr userDrawn="1"/>
        </p:nvSpPr>
        <p:spPr>
          <a:xfrm flipV="1">
            <a:off x="1183769" y="1417434"/>
            <a:ext cx="2713319" cy="2601421"/>
          </a:xfrm>
          <a:prstGeom prst="triangl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20" name="标题 1"/>
          <p:cNvSpPr>
            <a:spLocks noGrp="1"/>
          </p:cNvSpPr>
          <p:nvPr>
            <p:ph type="title" hasCustomPrompt="1"/>
          </p:nvPr>
        </p:nvSpPr>
        <p:spPr>
          <a:xfrm>
            <a:off x="3580925" y="2393092"/>
            <a:ext cx="4529979" cy="547844"/>
          </a:xfrm>
        </p:spPr>
        <p:txBody>
          <a:bodyPr anchor="ctr">
            <a:noAutofit/>
          </a:bodyPr>
          <a:lstStyle>
            <a:lvl1pPr>
              <a:defRPr sz="3005" b="1">
                <a:solidFill>
                  <a:schemeClr val="tx1"/>
                </a:solidFill>
              </a:defRPr>
            </a:lvl1pPr>
          </a:lstStyle>
          <a:p>
            <a:r>
              <a:rPr lang="zh-CN" altLang="en-US" dirty="0"/>
              <a:t>单击此处添加章节标题</a:t>
            </a:r>
          </a:p>
        </p:txBody>
      </p:sp>
      <p:sp>
        <p:nvSpPr>
          <p:cNvPr id="21" name="文本占位符 2"/>
          <p:cNvSpPr>
            <a:spLocks noGrp="1"/>
          </p:cNvSpPr>
          <p:nvPr>
            <p:ph type="body" idx="1"/>
          </p:nvPr>
        </p:nvSpPr>
        <p:spPr>
          <a:xfrm>
            <a:off x="3580925" y="2940936"/>
            <a:ext cx="4529979" cy="847152"/>
          </a:xfrm>
        </p:spPr>
        <p:txBody>
          <a:bodyPr anchor="t">
            <a:normAutofit/>
          </a:bodyPr>
          <a:lstStyle>
            <a:lvl1pPr marL="0" indent="0">
              <a:buNone/>
              <a:defRPr sz="920">
                <a:solidFill>
                  <a:schemeClr val="tx1"/>
                </a:solidFill>
              </a:defRPr>
            </a:lvl1pPr>
            <a:lvl2pPr marL="381635" indent="0">
              <a:buNone/>
              <a:defRPr sz="1670">
                <a:solidFill>
                  <a:schemeClr val="tx1">
                    <a:tint val="75000"/>
                  </a:schemeClr>
                </a:solidFill>
              </a:defRPr>
            </a:lvl2pPr>
            <a:lvl3pPr marL="762635" indent="0">
              <a:buNone/>
              <a:defRPr sz="1500">
                <a:solidFill>
                  <a:schemeClr val="tx1">
                    <a:tint val="75000"/>
                  </a:schemeClr>
                </a:solidFill>
              </a:defRPr>
            </a:lvl3pPr>
            <a:lvl4pPr marL="1144270" indent="0">
              <a:buNone/>
              <a:defRPr sz="1335">
                <a:solidFill>
                  <a:schemeClr val="tx1">
                    <a:tint val="75000"/>
                  </a:schemeClr>
                </a:solidFill>
              </a:defRPr>
            </a:lvl4pPr>
            <a:lvl5pPr marL="1525270" indent="0">
              <a:buNone/>
              <a:defRPr sz="1335">
                <a:solidFill>
                  <a:schemeClr val="tx1">
                    <a:tint val="75000"/>
                  </a:schemeClr>
                </a:solidFill>
              </a:defRPr>
            </a:lvl5pPr>
            <a:lvl6pPr marL="1906905" indent="0">
              <a:buNone/>
              <a:defRPr sz="1335">
                <a:solidFill>
                  <a:schemeClr val="tx1">
                    <a:tint val="75000"/>
                  </a:schemeClr>
                </a:solidFill>
              </a:defRPr>
            </a:lvl6pPr>
            <a:lvl7pPr marL="2287905" indent="0">
              <a:buNone/>
              <a:defRPr sz="1335">
                <a:solidFill>
                  <a:schemeClr val="tx1">
                    <a:tint val="75000"/>
                  </a:schemeClr>
                </a:solidFill>
              </a:defRPr>
            </a:lvl7pPr>
            <a:lvl8pPr marL="2669540" indent="0">
              <a:buNone/>
              <a:defRPr sz="1335">
                <a:solidFill>
                  <a:schemeClr val="tx1">
                    <a:tint val="75000"/>
                  </a:schemeClr>
                </a:solidFill>
              </a:defRPr>
            </a:lvl8pPr>
            <a:lvl9pPr marL="3051175" indent="0">
              <a:buNone/>
              <a:defRPr sz="1335">
                <a:solidFill>
                  <a:schemeClr val="tx1">
                    <a:tint val="75000"/>
                  </a:schemeClr>
                </a:solidFill>
              </a:defRPr>
            </a:lvl9pPr>
          </a:lstStyle>
          <a:p>
            <a:pPr lvl="0"/>
            <a:r>
              <a:rPr lang="zh-CN" altLang="en-US" dirty="0"/>
              <a:t>单击此处编辑母版文本样式</a:t>
            </a:r>
          </a:p>
        </p:txBody>
      </p:sp>
      <p:sp>
        <p:nvSpPr>
          <p:cNvPr id="9" name="等腰三角形 8"/>
          <p:cNvSpPr/>
          <p:nvPr userDrawn="1"/>
        </p:nvSpPr>
        <p:spPr>
          <a:xfrm flipV="1">
            <a:off x="7149337" y="3494780"/>
            <a:ext cx="579458" cy="555560"/>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12" name="等腰三角形 11"/>
          <p:cNvSpPr/>
          <p:nvPr userDrawn="1"/>
        </p:nvSpPr>
        <p:spPr>
          <a:xfrm flipV="1">
            <a:off x="2700083" y="3607367"/>
            <a:ext cx="771047" cy="739249"/>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16" name="等腰三角形 15"/>
          <p:cNvSpPr/>
          <p:nvPr userDrawn="1"/>
        </p:nvSpPr>
        <p:spPr>
          <a:xfrm flipV="1">
            <a:off x="1141133" y="2718144"/>
            <a:ext cx="1389497" cy="133219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
        <p:nvSpPr>
          <p:cNvPr id="2" name="标题 1"/>
          <p:cNvSpPr>
            <a:spLocks noGrp="1"/>
          </p:cNvSpPr>
          <p:nvPr>
            <p:ph type="title"/>
          </p:nvPr>
        </p:nvSpPr>
        <p:spPr>
          <a:xfrm>
            <a:off x="1759745" y="3"/>
            <a:ext cx="6880621" cy="858059"/>
          </a:xfrm>
        </p:spPr>
        <p:txBody>
          <a:bodyPr>
            <a:normAutofit/>
          </a:bodyPr>
          <a:lstStyle>
            <a:lvl1pPr>
              <a:defRPr lang="zh-CN" altLang="en-US" sz="2000" b="1" kern="1200" dirty="0">
                <a:solidFill>
                  <a:schemeClr val="tx1"/>
                </a:solidFill>
                <a:latin typeface="+mn-lt"/>
                <a:ea typeface="+mn-ea"/>
                <a:cs typeface="+mn-cs"/>
              </a:defRPr>
            </a:lvl1pPr>
          </a:lstStyle>
          <a:p>
            <a:pPr marL="0" lvl="0" indent="0" algn="l" defTabSz="913765" rtl="0" eaLnBrk="1" latinLnBrk="0" hangingPunct="1">
              <a:lnSpc>
                <a:spcPct val="90000"/>
              </a:lnSpc>
              <a:spcBef>
                <a:spcPts val="1000"/>
              </a:spcBef>
              <a:buFont typeface="Arial" panose="020B0604020202020204" pitchFamily="34" charset="0"/>
              <a:buNone/>
            </a:pPr>
            <a:r>
              <a:rPr lang="zh-CN" altLang="en-US" dirty="0"/>
              <a:t>单击此处编辑母版标题样式</a:t>
            </a:r>
          </a:p>
        </p:txBody>
      </p:sp>
      <p:sp>
        <p:nvSpPr>
          <p:cNvPr id="3" name="日期占位符 2"/>
          <p:cNvSpPr>
            <a:spLocks noGrp="1"/>
          </p:cNvSpPr>
          <p:nvPr>
            <p:ph type="dt" sz="half" idx="10"/>
          </p:nvPr>
        </p:nvSpPr>
        <p:spPr/>
        <p:txBody>
          <a:bodyPr/>
          <a:lstStyle/>
          <a:p>
            <a:fld id="{6489D9C7-5DC6-4263-87FF-7C99F6FB63C3}" type="datetime1">
              <a:rPr lang="zh-CN" altLang="en-US" smtClean="0"/>
              <a:t>2021/2/22</a:t>
            </a:fld>
            <a:endParaRPr lang="zh-CN" altLang="en-US"/>
          </a:p>
        </p:txBody>
      </p:sp>
      <p:sp>
        <p:nvSpPr>
          <p:cNvPr id="4" name="页脚占位符 3"/>
          <p:cNvSpPr>
            <a:spLocks noGrp="1"/>
          </p:cNvSpPr>
          <p:nvPr>
            <p:ph type="ftr" sz="quarter" idx="11"/>
          </p:nvPr>
        </p:nvSpPr>
        <p:spPr/>
        <p:txBody>
          <a:bodyPr/>
          <a:lstStyle/>
          <a:p>
            <a:r>
              <a:rPr lang="en-US" altLang="zh-CN"/>
              <a:t>www.islide.cc </a:t>
            </a:r>
            <a:r>
              <a:rPr lang="zh-CN" altLang="en-US"/>
              <a:t>「 让</a:t>
            </a:r>
            <a:r>
              <a:rPr lang="en-US" altLang="zh-CN"/>
              <a:t>PPT</a:t>
            </a:r>
            <a:r>
              <a:rPr lang="zh-CN" altLang="en-US"/>
              <a:t>设计简单起来！」</a:t>
            </a:r>
            <a:endParaRPr lang="zh-CN" altLang="en-US" dirty="0"/>
          </a:p>
        </p:txBody>
      </p:sp>
      <p:sp>
        <p:nvSpPr>
          <p:cNvPr id="5" name="灯片编号占位符 4"/>
          <p:cNvSpPr>
            <a:spLocks noGrp="1"/>
          </p:cNvSpPr>
          <p:nvPr>
            <p:ph type="sldNum" sz="quarter" idx="12"/>
          </p:nvPr>
        </p:nvSpPr>
        <p:spPr/>
        <p:txBody>
          <a:bodyPr/>
          <a:lstStyle/>
          <a:p>
            <a:fld id="{5DD3DB80-B894-403A-B48E-6FDC1A72010E}" type="slidenum">
              <a:rPr lang="zh-CN" altLang="en-US" smtClean="0"/>
              <a:t>‹#›</a:t>
            </a:fld>
            <a:endParaRPr lang="zh-CN" altLang="en-US"/>
          </a:p>
        </p:txBody>
      </p:sp>
      <p:sp>
        <p:nvSpPr>
          <p:cNvPr id="6" name="矩形 5"/>
          <p:cNvSpPr/>
          <p:nvPr userDrawn="1"/>
        </p:nvSpPr>
        <p:spPr>
          <a:xfrm>
            <a:off x="502444" y="469185"/>
            <a:ext cx="1011499" cy="3888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7" name="直角三角形 6"/>
          <p:cNvSpPr/>
          <p:nvPr userDrawn="1"/>
        </p:nvSpPr>
        <p:spPr>
          <a:xfrm>
            <a:off x="1513943" y="469185"/>
            <a:ext cx="245802" cy="38887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8" name="文本占位符 22"/>
          <p:cNvSpPr>
            <a:spLocks noGrp="1"/>
          </p:cNvSpPr>
          <p:nvPr>
            <p:ph type="body" sz="quarter" idx="13" hasCustomPrompt="1"/>
          </p:nvPr>
        </p:nvSpPr>
        <p:spPr>
          <a:xfrm>
            <a:off x="502444" y="478514"/>
            <a:ext cx="1403605" cy="389305"/>
          </a:xfrm>
        </p:spPr>
        <p:txBody>
          <a:bodyPr anchor="ctr">
            <a:noAutofit/>
          </a:bodyPr>
          <a:lstStyle>
            <a:lvl1pPr marL="0" indent="0">
              <a:buNone/>
              <a:defRPr sz="2000">
                <a:solidFill>
                  <a:schemeClr val="bg1"/>
                </a:solidFill>
              </a:defRPr>
            </a:lvl1pPr>
          </a:lstStyle>
          <a:p>
            <a:pPr lvl="0"/>
            <a:r>
              <a:rPr lang="en-US" altLang="zh-CN" dirty="0"/>
              <a:t>Part. 01</a:t>
            </a:r>
            <a:endParaRPr lang="zh-CN" altLang="en-US" dirty="0"/>
          </a:p>
        </p:txBody>
      </p:sp>
      <p:cxnSp>
        <p:nvCxnSpPr>
          <p:cNvPr id="9" name="直接连接符 8"/>
          <p:cNvCxnSpPr/>
          <p:nvPr userDrawn="1"/>
        </p:nvCxnSpPr>
        <p:spPr>
          <a:xfrm>
            <a:off x="502443" y="5205300"/>
            <a:ext cx="8137923"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502443" y="1"/>
            <a:ext cx="8137922" cy="858059"/>
          </a:xfrm>
        </p:spPr>
        <p:txBody>
          <a:bodyPr/>
          <a:lstStyle/>
          <a:p>
            <a:r>
              <a:rPr lang="zh-CN" altLang="en-US" dirty="0"/>
              <a:t>单击此处编辑母版标题样式</a:t>
            </a:r>
          </a:p>
        </p:txBody>
      </p:sp>
      <p:sp>
        <p:nvSpPr>
          <p:cNvPr id="3" name="内容占位符 2"/>
          <p:cNvSpPr>
            <a:spLocks noGrp="1"/>
          </p:cNvSpPr>
          <p:nvPr>
            <p:ph idx="1"/>
          </p:nvPr>
        </p:nvSpPr>
        <p:spPr>
          <a:xfrm>
            <a:off x="502443" y="937510"/>
            <a:ext cx="8137922" cy="4187015"/>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grpSp>
        <p:nvGrpSpPr>
          <p:cNvPr id="4" name="组合 3"/>
          <p:cNvGrpSpPr/>
          <p:nvPr userDrawn="1"/>
        </p:nvGrpSpPr>
        <p:grpSpPr>
          <a:xfrm>
            <a:off x="502443" y="847467"/>
            <a:ext cx="8137922" cy="30028"/>
            <a:chOff x="564668" y="0"/>
            <a:chExt cx="27329872" cy="6858000"/>
          </a:xfrm>
        </p:grpSpPr>
        <p:sp>
          <p:nvSpPr>
            <p:cNvPr id="5" name="平行四边形 13"/>
            <p:cNvSpPr/>
            <p:nvPr/>
          </p:nvSpPr>
          <p:spPr>
            <a:xfrm flipH="1">
              <a:off x="664630" y="0"/>
              <a:ext cx="2722991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dirty="0"/>
            </a:p>
          </p:txBody>
        </p:sp>
        <p:sp>
          <p:nvSpPr>
            <p:cNvPr id="6" name="平行四边形 14"/>
            <p:cNvSpPr/>
            <p:nvPr/>
          </p:nvSpPr>
          <p:spPr>
            <a:xfrm flipH="1">
              <a:off x="564668" y="0"/>
              <a:ext cx="718396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dirty="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末尾幻灯片">
    <p:bg>
      <p:bgRef idx="1001">
        <a:schemeClr val="bg1"/>
      </p:bgRef>
    </p:bg>
    <p:spTree>
      <p:nvGrpSpPr>
        <p:cNvPr id="1" name=""/>
        <p:cNvGrpSpPr/>
        <p:nvPr/>
      </p:nvGrpSpPr>
      <p:grpSpPr>
        <a:xfrm>
          <a:off x="0" y="0"/>
          <a:ext cx="0" cy="0"/>
          <a:chOff x="0" y="0"/>
          <a:chExt cx="0" cy="0"/>
        </a:xfrm>
      </p:grpSpPr>
      <p:sp>
        <p:nvSpPr>
          <p:cNvPr id="5" name="等腰三角形 4"/>
          <p:cNvSpPr/>
          <p:nvPr userDrawn="1"/>
        </p:nvSpPr>
        <p:spPr>
          <a:xfrm flipV="1">
            <a:off x="2133094" y="2034823"/>
            <a:ext cx="2146890" cy="2058351"/>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7" name="等腰三角形 6"/>
          <p:cNvSpPr/>
          <p:nvPr userDrawn="1"/>
        </p:nvSpPr>
        <p:spPr>
          <a:xfrm flipV="1">
            <a:off x="2490986" y="1069080"/>
            <a:ext cx="4192307" cy="4019413"/>
          </a:xfrm>
          <a:prstGeom prst="triangl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8" name="等腰三角形 7"/>
          <p:cNvSpPr/>
          <p:nvPr userDrawn="1"/>
        </p:nvSpPr>
        <p:spPr>
          <a:xfrm flipV="1">
            <a:off x="5419727" y="2408735"/>
            <a:ext cx="1387391" cy="1330174"/>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13" name="标题 1"/>
          <p:cNvSpPr>
            <a:spLocks noGrp="1"/>
          </p:cNvSpPr>
          <p:nvPr>
            <p:ph type="ctrTitle" hasCustomPrompt="1"/>
          </p:nvPr>
        </p:nvSpPr>
        <p:spPr>
          <a:xfrm>
            <a:off x="502444" y="2245866"/>
            <a:ext cx="8137922" cy="1373137"/>
          </a:xfrm>
        </p:spPr>
        <p:txBody>
          <a:bodyPr anchor="ctr">
            <a:noAutofit/>
          </a:bodyPr>
          <a:lstStyle>
            <a:lvl1pPr marL="0" indent="0" algn="ctr">
              <a:buFont typeface="Arial" panose="020B0604020202020204" pitchFamily="34" charset="0"/>
              <a:buNone/>
              <a:defRPr sz="7340" b="0">
                <a:solidFill>
                  <a:schemeClr val="bg1"/>
                </a:solidFill>
                <a:effectLst>
                  <a:outerShdw blurRad="38100" dist="38100" dir="2700000" algn="tl">
                    <a:srgbClr val="000000">
                      <a:alpha val="43137"/>
                    </a:srgbClr>
                  </a:outerShdw>
                </a:effectLst>
              </a:defRPr>
            </a:lvl1pPr>
          </a:lstStyle>
          <a:p>
            <a:r>
              <a:rPr lang="en-US" altLang="zh-CN" dirty="0"/>
              <a:t>THANKS</a:t>
            </a:r>
          </a:p>
        </p:txBody>
      </p:sp>
      <p:sp>
        <p:nvSpPr>
          <p:cNvPr id="14" name="文本占位符 62"/>
          <p:cNvSpPr>
            <a:spLocks noGrp="1"/>
          </p:cNvSpPr>
          <p:nvPr>
            <p:ph type="body" sz="quarter" idx="17" hasCustomPrompt="1"/>
          </p:nvPr>
        </p:nvSpPr>
        <p:spPr>
          <a:xfrm>
            <a:off x="502444" y="3491909"/>
            <a:ext cx="8137922" cy="259304"/>
          </a:xfrm>
        </p:spPr>
        <p:txBody>
          <a:bodyPr vert="horz" lIns="91440" tIns="45720" rIns="91440" bIns="45720" rtlCol="0">
            <a:normAutofit/>
          </a:bodyPr>
          <a:lstStyle>
            <a:lvl1pPr marL="0" indent="0" algn="ctr">
              <a:buNone/>
              <a:defRPr lang="zh-CN" altLang="en-US" sz="1335" smtClean="0">
                <a:solidFill>
                  <a:schemeClr val="bg1"/>
                </a:solidFill>
                <a:effectLst>
                  <a:outerShdw blurRad="38100" dist="38100" dir="2700000" algn="tl">
                    <a:srgbClr val="000000">
                      <a:alpha val="43137"/>
                    </a:srgbClr>
                  </a:outerShdw>
                </a:effectLst>
              </a:defRPr>
            </a:lvl1pPr>
            <a:lvl2pPr>
              <a:defRPr lang="zh-CN" altLang="en-US" sz="1670" smtClean="0"/>
            </a:lvl2pPr>
            <a:lvl3pPr>
              <a:defRPr lang="zh-CN" altLang="en-US" sz="1500" smtClean="0"/>
            </a:lvl3pPr>
            <a:lvl4pPr>
              <a:defRPr lang="zh-CN" altLang="en-US" sz="1335" smtClean="0"/>
            </a:lvl4pPr>
            <a:lvl5pPr>
              <a:defRPr lang="zh-CN" altLang="en-US" sz="1335"/>
            </a:lvl5pPr>
          </a:lstStyle>
          <a:p>
            <a:pPr marL="228600" marR="0" lvl="0" indent="-228600" fontAlgn="auto">
              <a:spcAft>
                <a:spcPts val="0"/>
              </a:spcAft>
              <a:buClrTx/>
              <a:buSzTx/>
            </a:pPr>
            <a:r>
              <a:rPr lang="zh-CN" altLang="en-US" dirty="0"/>
              <a:t>小木</a:t>
            </a:r>
            <a:r>
              <a:rPr lang="en-US" altLang="zh-CN" dirty="0"/>
              <a:t>Arvin</a:t>
            </a:r>
          </a:p>
        </p:txBody>
      </p:sp>
      <p:sp>
        <p:nvSpPr>
          <p:cNvPr id="15" name="文本占位符 62"/>
          <p:cNvSpPr>
            <a:spLocks noGrp="1"/>
          </p:cNvSpPr>
          <p:nvPr>
            <p:ph type="body" sz="quarter" idx="18" hasCustomPrompt="1"/>
          </p:nvPr>
        </p:nvSpPr>
        <p:spPr>
          <a:xfrm>
            <a:off x="502444" y="3755186"/>
            <a:ext cx="8137922" cy="259304"/>
          </a:xfrm>
        </p:spPr>
        <p:txBody>
          <a:bodyPr vert="horz" lIns="91440" tIns="45720" rIns="91440" bIns="45720" rtlCol="0">
            <a:normAutofit/>
          </a:bodyPr>
          <a:lstStyle>
            <a:lvl1pPr marL="0" indent="0" algn="ctr">
              <a:buNone/>
              <a:defRPr lang="zh-CN" altLang="en-US" sz="1335" smtClean="0">
                <a:solidFill>
                  <a:schemeClr val="bg1"/>
                </a:solidFill>
                <a:effectLst>
                  <a:outerShdw blurRad="38100" dist="38100" dir="2700000" algn="tl">
                    <a:srgbClr val="000000">
                      <a:alpha val="43137"/>
                    </a:srgbClr>
                  </a:outerShdw>
                </a:effectLst>
              </a:defRPr>
            </a:lvl1pPr>
            <a:lvl2pPr>
              <a:defRPr lang="zh-CN" altLang="en-US" sz="1670" smtClean="0"/>
            </a:lvl2pPr>
            <a:lvl3pPr>
              <a:defRPr lang="zh-CN" altLang="en-US" sz="1500" smtClean="0"/>
            </a:lvl3pPr>
            <a:lvl4pPr>
              <a:defRPr lang="zh-CN" altLang="en-US" sz="1335" smtClean="0"/>
            </a:lvl4pPr>
            <a:lvl5pPr>
              <a:defRPr lang="zh-CN" altLang="en-US" sz="1335"/>
            </a:lvl5pPr>
          </a:lstStyle>
          <a:p>
            <a:pPr marL="228600" marR="0" lvl="0" indent="-228600" fontAlgn="auto">
              <a:spcAft>
                <a:spcPts val="0"/>
              </a:spcAft>
              <a:buClrTx/>
              <a:buSzTx/>
            </a:pPr>
            <a:r>
              <a:rPr lang="zh-CN" altLang="en-US" dirty="0"/>
              <a:t>公众号 </a:t>
            </a:r>
            <a:r>
              <a:rPr lang="en-US" altLang="zh-CN" dirty="0"/>
              <a:t>| </a:t>
            </a:r>
            <a:r>
              <a:rPr lang="zh-CN" altLang="en-US" dirty="0"/>
              <a:t>跟我学个</a:t>
            </a:r>
            <a:r>
              <a:rPr lang="en-US" altLang="zh-CN" dirty="0"/>
              <a:t>P</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502444" y="3"/>
            <a:ext cx="8137922" cy="858059"/>
          </a:xfrm>
          <a:prstGeom prst="rect">
            <a:avLst/>
          </a:prstGeom>
        </p:spPr>
        <p:txBody>
          <a:bodyPr vert="horz" lIns="91440" tIns="45720" rIns="91440" bIns="45720" rtlCol="0" anchor="b">
            <a:normAutofit/>
          </a:bodyPr>
          <a:lstStyle/>
          <a:p>
            <a:r>
              <a:rPr lang="zh-CN" altLang="en-US" dirty="0"/>
              <a:t>单击此处编辑母版标题样式</a:t>
            </a:r>
          </a:p>
        </p:txBody>
      </p:sp>
      <p:sp>
        <p:nvSpPr>
          <p:cNvPr id="3" name="文本占位符 2"/>
          <p:cNvSpPr>
            <a:spLocks noGrp="1"/>
          </p:cNvSpPr>
          <p:nvPr>
            <p:ph type="body" idx="1"/>
          </p:nvPr>
        </p:nvSpPr>
        <p:spPr>
          <a:xfrm>
            <a:off x="502444" y="937512"/>
            <a:ext cx="8137922" cy="4187015"/>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4051299" y="5434382"/>
            <a:ext cx="1041402" cy="172147"/>
          </a:xfrm>
          <a:prstGeom prst="rect">
            <a:avLst/>
          </a:prstGeom>
        </p:spPr>
        <p:txBody>
          <a:bodyPr vert="horz" lIns="91440" tIns="45720" rIns="91440" bIns="45720" rtlCol="0" anchor="ctr"/>
          <a:lstStyle>
            <a:lvl1pPr algn="ctr">
              <a:defRPr sz="835">
                <a:solidFill>
                  <a:schemeClr val="tx1">
                    <a:tint val="75000"/>
                  </a:schemeClr>
                </a:solidFill>
              </a:defRPr>
            </a:lvl1pPr>
          </a:lstStyle>
          <a:p>
            <a:fld id="{6489D9C7-5DC6-4263-87FF-7C99F6FB63C3}" type="datetime1">
              <a:rPr lang="zh-CN" altLang="en-US" smtClean="0"/>
              <a:t>2021/2/22</a:t>
            </a:fld>
            <a:endParaRPr lang="zh-CN" altLang="en-US"/>
          </a:p>
        </p:txBody>
      </p:sp>
      <p:sp>
        <p:nvSpPr>
          <p:cNvPr id="5" name="页脚占位符 4"/>
          <p:cNvSpPr>
            <a:spLocks noGrp="1"/>
          </p:cNvSpPr>
          <p:nvPr>
            <p:ph type="ftr" sz="quarter" idx="3"/>
          </p:nvPr>
        </p:nvSpPr>
        <p:spPr>
          <a:xfrm>
            <a:off x="502444" y="5434382"/>
            <a:ext cx="3105151" cy="172147"/>
          </a:xfrm>
          <a:prstGeom prst="rect">
            <a:avLst/>
          </a:prstGeom>
        </p:spPr>
        <p:txBody>
          <a:bodyPr vert="horz" lIns="91440" tIns="45720" rIns="91440" bIns="45720" rtlCol="0" anchor="ctr"/>
          <a:lstStyle>
            <a:lvl1pPr algn="l">
              <a:defRPr sz="835">
                <a:solidFill>
                  <a:schemeClr val="tx1">
                    <a:tint val="75000"/>
                  </a:schemeClr>
                </a:solidFill>
              </a:defRPr>
            </a:lvl1pPr>
          </a:lstStyle>
          <a:p>
            <a:r>
              <a:rPr lang="en-US" altLang="zh-CN" dirty="0"/>
              <a:t>www.islide.cc </a:t>
            </a:r>
            <a:r>
              <a:rPr lang="zh-CN" altLang="en-US" dirty="0"/>
              <a:t>「 让</a:t>
            </a:r>
            <a:r>
              <a:rPr lang="en-US" altLang="zh-CN" dirty="0"/>
              <a:t>PPT</a:t>
            </a:r>
            <a:r>
              <a:rPr lang="zh-CN" altLang="en-US" dirty="0"/>
              <a:t>设计简单起来！」</a:t>
            </a:r>
          </a:p>
        </p:txBody>
      </p:sp>
      <p:sp>
        <p:nvSpPr>
          <p:cNvPr id="6" name="灯片编号占位符 5"/>
          <p:cNvSpPr>
            <a:spLocks noGrp="1"/>
          </p:cNvSpPr>
          <p:nvPr>
            <p:ph type="sldNum" sz="quarter" idx="4"/>
          </p:nvPr>
        </p:nvSpPr>
        <p:spPr>
          <a:xfrm>
            <a:off x="6457949" y="5434382"/>
            <a:ext cx="2182416" cy="172147"/>
          </a:xfrm>
          <a:prstGeom prst="rect">
            <a:avLst/>
          </a:prstGeom>
        </p:spPr>
        <p:txBody>
          <a:bodyPr vert="horz" lIns="91440" tIns="45720" rIns="91440" bIns="45720" rtlCol="0" anchor="ctr"/>
          <a:lstStyle>
            <a:lvl1pPr algn="r">
              <a:defRPr sz="835">
                <a:solidFill>
                  <a:schemeClr val="tx1">
                    <a:tint val="75000"/>
                  </a:schemeClr>
                </a:solidFill>
              </a:defRPr>
            </a:lvl1pPr>
          </a:lstStyle>
          <a:p>
            <a:fld id="{5DD3DB80-B894-403A-B48E-6FDC1A72010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762000" rtl="0" eaLnBrk="1" latinLnBrk="0" hangingPunct="1">
        <a:lnSpc>
          <a:spcPct val="90000"/>
        </a:lnSpc>
        <a:spcBef>
          <a:spcPct val="0"/>
        </a:spcBef>
        <a:buNone/>
        <a:defRPr sz="2335" b="1" kern="1200">
          <a:solidFill>
            <a:schemeClr val="tx1"/>
          </a:solidFill>
          <a:latin typeface="+mj-lt"/>
          <a:ea typeface="+mj-ea"/>
          <a:cs typeface="+mj-cs"/>
        </a:defRPr>
      </a:lvl1pPr>
    </p:titleStyle>
    <p:bodyStyle>
      <a:lvl1pPr marL="190500" indent="-190500" algn="l" defTabSz="762000" rtl="0" eaLnBrk="1" latinLnBrk="0" hangingPunct="1">
        <a:lnSpc>
          <a:spcPct val="90000"/>
        </a:lnSpc>
        <a:spcBef>
          <a:spcPct val="167000"/>
        </a:spcBef>
        <a:buFont typeface="Arial" panose="020B0604020202020204" pitchFamily="34" charset="0"/>
        <a:buChar char="•"/>
        <a:defRPr sz="1670" kern="1200">
          <a:solidFill>
            <a:schemeClr val="tx1"/>
          </a:solidFill>
          <a:latin typeface="+mn-lt"/>
          <a:ea typeface="+mn-ea"/>
          <a:cs typeface="+mn-cs"/>
        </a:defRPr>
      </a:lvl1pPr>
      <a:lvl2pPr marL="572135"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2pPr>
      <a:lvl3pPr marL="953135" indent="-190500" algn="l" defTabSz="762000" rtl="0" eaLnBrk="1" latinLnBrk="0" hangingPunct="1">
        <a:lnSpc>
          <a:spcPct val="90000"/>
        </a:lnSpc>
        <a:spcBef>
          <a:spcPts val="415"/>
        </a:spcBef>
        <a:buFont typeface="Arial" panose="020B0604020202020204" pitchFamily="34" charset="0"/>
        <a:buChar char="•"/>
        <a:defRPr sz="1335" kern="1200">
          <a:solidFill>
            <a:schemeClr val="tx1"/>
          </a:solidFill>
          <a:latin typeface="+mn-lt"/>
          <a:ea typeface="+mn-ea"/>
          <a:cs typeface="+mn-cs"/>
        </a:defRPr>
      </a:lvl3pPr>
      <a:lvl4pPr marL="1334770" indent="-190500" algn="l" defTabSz="762000" rtl="0" eaLnBrk="1" latinLnBrk="0" hangingPunct="1">
        <a:lnSpc>
          <a:spcPct val="90000"/>
        </a:lnSpc>
        <a:spcBef>
          <a:spcPts val="415"/>
        </a:spcBef>
        <a:buFont typeface="Arial" panose="020B0604020202020204" pitchFamily="34" charset="0"/>
        <a:buChar char="•"/>
        <a:defRPr sz="1170" kern="1200">
          <a:solidFill>
            <a:schemeClr val="tx1"/>
          </a:solidFill>
          <a:latin typeface="+mn-lt"/>
          <a:ea typeface="+mn-ea"/>
          <a:cs typeface="+mn-cs"/>
        </a:defRPr>
      </a:lvl4pPr>
      <a:lvl5pPr marL="1716405" indent="-190500" algn="l" defTabSz="762000" rtl="0" eaLnBrk="1" latinLnBrk="0" hangingPunct="1">
        <a:lnSpc>
          <a:spcPct val="90000"/>
        </a:lnSpc>
        <a:spcBef>
          <a:spcPts val="415"/>
        </a:spcBef>
        <a:buFont typeface="Arial" panose="020B0604020202020204" pitchFamily="34" charset="0"/>
        <a:buChar char="•"/>
        <a:defRPr sz="1170" kern="1200">
          <a:solidFill>
            <a:schemeClr val="tx1"/>
          </a:solidFill>
          <a:latin typeface="+mn-lt"/>
          <a:ea typeface="+mn-ea"/>
          <a:cs typeface="+mn-cs"/>
        </a:defRPr>
      </a:lvl5pPr>
      <a:lvl6pPr marL="2097405"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6pPr>
      <a:lvl7pPr marL="2479040"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7pPr>
      <a:lvl8pPr marL="2860040"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8pPr>
      <a:lvl9pPr marL="3241675" indent="-190500" algn="l" defTabSz="762000" rtl="0" eaLnBrk="1" latinLnBrk="0" hangingPunct="1">
        <a:lnSpc>
          <a:spcPct val="90000"/>
        </a:lnSpc>
        <a:spcBef>
          <a:spcPts val="415"/>
        </a:spcBef>
        <a:buFont typeface="Arial" panose="020B0604020202020204" pitchFamily="34" charset="0"/>
        <a:buChar char="•"/>
        <a:defRPr sz="1500" kern="1200">
          <a:solidFill>
            <a:schemeClr val="tx1"/>
          </a:solidFill>
          <a:latin typeface="+mn-lt"/>
          <a:ea typeface="+mn-ea"/>
          <a:cs typeface="+mn-cs"/>
        </a:defRPr>
      </a:lvl9pPr>
    </p:bodyStyle>
    <p:otherStyle>
      <a:defPPr>
        <a:defRPr lang="zh-CN"/>
      </a:defPPr>
      <a:lvl1pPr marL="0" algn="l" defTabSz="762000" rtl="0" eaLnBrk="1" latinLnBrk="0" hangingPunct="1">
        <a:defRPr sz="1500" kern="1200">
          <a:solidFill>
            <a:schemeClr val="tx1"/>
          </a:solidFill>
          <a:latin typeface="+mn-lt"/>
          <a:ea typeface="+mn-ea"/>
          <a:cs typeface="+mn-cs"/>
        </a:defRPr>
      </a:lvl1pPr>
      <a:lvl2pPr marL="381635" algn="l" defTabSz="762000" rtl="0" eaLnBrk="1" latinLnBrk="0" hangingPunct="1">
        <a:defRPr sz="1500" kern="1200">
          <a:solidFill>
            <a:schemeClr val="tx1"/>
          </a:solidFill>
          <a:latin typeface="+mn-lt"/>
          <a:ea typeface="+mn-ea"/>
          <a:cs typeface="+mn-cs"/>
        </a:defRPr>
      </a:lvl2pPr>
      <a:lvl3pPr marL="762635" algn="l" defTabSz="762000" rtl="0" eaLnBrk="1" latinLnBrk="0" hangingPunct="1">
        <a:defRPr sz="1500" kern="1200">
          <a:solidFill>
            <a:schemeClr val="tx1"/>
          </a:solidFill>
          <a:latin typeface="+mn-lt"/>
          <a:ea typeface="+mn-ea"/>
          <a:cs typeface="+mn-cs"/>
        </a:defRPr>
      </a:lvl3pPr>
      <a:lvl4pPr marL="1144270" algn="l" defTabSz="762000" rtl="0" eaLnBrk="1" latinLnBrk="0" hangingPunct="1">
        <a:defRPr sz="1500" kern="1200">
          <a:solidFill>
            <a:schemeClr val="tx1"/>
          </a:solidFill>
          <a:latin typeface="+mn-lt"/>
          <a:ea typeface="+mn-ea"/>
          <a:cs typeface="+mn-cs"/>
        </a:defRPr>
      </a:lvl4pPr>
      <a:lvl5pPr marL="1525270" algn="l" defTabSz="762000" rtl="0" eaLnBrk="1" latinLnBrk="0" hangingPunct="1">
        <a:defRPr sz="1500" kern="1200">
          <a:solidFill>
            <a:schemeClr val="tx1"/>
          </a:solidFill>
          <a:latin typeface="+mn-lt"/>
          <a:ea typeface="+mn-ea"/>
          <a:cs typeface="+mn-cs"/>
        </a:defRPr>
      </a:lvl5pPr>
      <a:lvl6pPr marL="1906905" algn="l" defTabSz="762000" rtl="0" eaLnBrk="1" latinLnBrk="0" hangingPunct="1">
        <a:defRPr sz="1500" kern="1200">
          <a:solidFill>
            <a:schemeClr val="tx1"/>
          </a:solidFill>
          <a:latin typeface="+mn-lt"/>
          <a:ea typeface="+mn-ea"/>
          <a:cs typeface="+mn-cs"/>
        </a:defRPr>
      </a:lvl6pPr>
      <a:lvl7pPr marL="2287905" algn="l" defTabSz="762000" rtl="0" eaLnBrk="1" latinLnBrk="0" hangingPunct="1">
        <a:defRPr sz="1500" kern="1200">
          <a:solidFill>
            <a:schemeClr val="tx1"/>
          </a:solidFill>
          <a:latin typeface="+mn-lt"/>
          <a:ea typeface="+mn-ea"/>
          <a:cs typeface="+mn-cs"/>
        </a:defRPr>
      </a:lvl7pPr>
      <a:lvl8pPr marL="2669540" algn="l" defTabSz="762000" rtl="0" eaLnBrk="1" latinLnBrk="0" hangingPunct="1">
        <a:defRPr sz="1500" kern="1200">
          <a:solidFill>
            <a:schemeClr val="tx1"/>
          </a:solidFill>
          <a:latin typeface="+mn-lt"/>
          <a:ea typeface="+mn-ea"/>
          <a:cs typeface="+mn-cs"/>
        </a:defRPr>
      </a:lvl8pPr>
      <a:lvl9pPr marL="3051175" algn="l" defTabSz="76200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720409" y="1860023"/>
            <a:ext cx="3951883" cy="616909"/>
          </a:xfrm>
        </p:spPr>
        <p:txBody>
          <a:bodyPr/>
          <a:lstStyle/>
          <a:p>
            <a:r>
              <a:rPr lang="en-US" altLang="zh-CN" sz="2800" dirty="0" smtClean="0">
                <a:latin typeface="Arial" panose="020B0604020202020204" pitchFamily="34" charset="0"/>
                <a:ea typeface="微软雅黑" panose="020B0503020204020204" pitchFamily="34" charset="-122"/>
                <a:cs typeface="+mn-ea"/>
                <a:sym typeface="Arial" panose="020B0604020202020204" pitchFamily="34" charset="0"/>
              </a:rPr>
              <a:t>2020</a:t>
            </a:r>
            <a:r>
              <a:rPr lang="zh-CN" altLang="en-US" sz="2800" dirty="0" smtClean="0">
                <a:latin typeface="Arial" panose="020B0604020202020204" pitchFamily="34" charset="0"/>
                <a:ea typeface="微软雅黑" panose="020B0503020204020204" pitchFamily="34" charset="-122"/>
                <a:cs typeface="+mn-ea"/>
                <a:sym typeface="Arial" panose="020B0604020202020204" pitchFamily="34" charset="0"/>
              </a:rPr>
              <a:t>年度</a:t>
            </a:r>
            <a:r>
              <a:rPr lang="zh-CN" altLang="en-US" sz="2800" dirty="0">
                <a:latin typeface="Arial" panose="020B0604020202020204" pitchFamily="34" charset="0"/>
                <a:ea typeface="微软雅黑" panose="020B0503020204020204" pitchFamily="34" charset="-122"/>
                <a:cs typeface="+mn-ea"/>
                <a:sym typeface="Arial" panose="020B0604020202020204" pitchFamily="34" charset="0"/>
              </a:rPr>
              <a:t>个人所得税</a:t>
            </a:r>
            <a:r>
              <a:rPr lang="zh-CN" altLang="en-US" sz="2800">
                <a:latin typeface="Arial" panose="020B0604020202020204" pitchFamily="34" charset="0"/>
                <a:ea typeface="微软雅黑" panose="020B0503020204020204" pitchFamily="34" charset="-122"/>
                <a:cs typeface="+mn-ea"/>
                <a:sym typeface="Arial" panose="020B0604020202020204" pitchFamily="34" charset="0"/>
              </a:rPr>
              <a:t>综合</a:t>
            </a:r>
            <a:r>
              <a:rPr lang="zh-CN" altLang="en-US" sz="2800" smtClean="0">
                <a:latin typeface="Arial" panose="020B0604020202020204" pitchFamily="34" charset="0"/>
                <a:ea typeface="微软雅黑" panose="020B0503020204020204" pitchFamily="34" charset="-122"/>
                <a:cs typeface="+mn-ea"/>
                <a:sym typeface="Arial" panose="020B0604020202020204" pitchFamily="34" charset="0"/>
              </a:rPr>
              <a:t>所得年度汇算新政</a:t>
            </a:r>
            <a:r>
              <a:rPr lang="zh-CN" altLang="en-US" sz="2800" dirty="0">
                <a:latin typeface="Arial" panose="020B0604020202020204" pitchFamily="34" charset="0"/>
                <a:ea typeface="微软雅黑" panose="020B0503020204020204" pitchFamily="34" charset="-122"/>
                <a:cs typeface="+mn-ea"/>
                <a:sym typeface="Arial" panose="020B0604020202020204" pitchFamily="34" charset="0"/>
              </a:rPr>
              <a:t>讲解</a:t>
            </a:r>
          </a:p>
        </p:txBody>
      </p:sp>
      <p:sp>
        <p:nvSpPr>
          <p:cNvPr id="7" name="文本占位符 6"/>
          <p:cNvSpPr>
            <a:spLocks noGrp="1"/>
          </p:cNvSpPr>
          <p:nvPr>
            <p:ph type="body" sz="quarter" idx="11"/>
          </p:nvPr>
        </p:nvSpPr>
        <p:spPr>
          <a:xfrm>
            <a:off x="620117" y="3686299"/>
            <a:ext cx="3951883" cy="804670"/>
          </a:xfrm>
        </p:spPr>
        <p:txBody>
          <a:bodyPr>
            <a:normAutofit fontScale="85000" lnSpcReduction="20000"/>
          </a:bodyPr>
          <a:lstStyle/>
          <a:p>
            <a:pPr algn="ctr"/>
            <a:r>
              <a:rPr lang="zh-CN" altLang="en-US" sz="1800" b="0" spc="300" dirty="0" smtClean="0">
                <a:latin typeface="方正舒体" panose="02010601030101010101" pitchFamily="2" charset="-122"/>
                <a:ea typeface="方正舒体" panose="02010601030101010101" pitchFamily="2" charset="-122"/>
                <a:cs typeface="+mn-ea"/>
                <a:sym typeface="Arial" panose="020B0604020202020204" pitchFamily="34" charset="0"/>
              </a:rPr>
              <a:t>兰州市西固区税务局</a:t>
            </a:r>
            <a:endParaRPr lang="en-US" altLang="zh-CN" sz="1800" b="0" spc="300" dirty="0" smtClean="0">
              <a:latin typeface="方正舒体" panose="02010601030101010101" pitchFamily="2" charset="-122"/>
              <a:ea typeface="方正舒体" panose="02010601030101010101" pitchFamily="2" charset="-122"/>
              <a:cs typeface="+mn-ea"/>
              <a:sym typeface="Arial" panose="020B0604020202020204" pitchFamily="34" charset="0"/>
            </a:endParaRPr>
          </a:p>
          <a:p>
            <a:pPr algn="ctr"/>
            <a:r>
              <a:rPr lang="zh-CN" altLang="en-US" sz="1800" b="0" spc="300" dirty="0">
                <a:latin typeface="方正舒体" panose="02010601030101010101" pitchFamily="2" charset="-122"/>
                <a:ea typeface="方正舒体" panose="02010601030101010101" pitchFamily="2" charset="-122"/>
                <a:cs typeface="+mn-ea"/>
                <a:sym typeface="Arial" panose="020B0604020202020204" pitchFamily="34" charset="0"/>
              </a:rPr>
              <a:t>李欣</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哪些人不需要办理年度汇算？</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10</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02</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214436" y="1493828"/>
            <a:ext cx="6634164" cy="2970044"/>
          </a:xfrm>
          <a:prstGeom prst="rect">
            <a:avLst/>
          </a:prstGeom>
        </p:spPr>
        <p:txBody>
          <a:bodyPr wrap="square">
            <a:spAutoFit/>
          </a:bodyPr>
          <a:lstStyle/>
          <a:p>
            <a:r>
              <a:rPr lang="zh-CN" altLang="en-US" sz="1700" b="1" dirty="0">
                <a:latin typeface="仿宋" pitchFamily="49" charset="-122"/>
                <a:ea typeface="仿宋" pitchFamily="49" charset="-122"/>
              </a:rPr>
              <a:t>   纳税人</a:t>
            </a:r>
            <a:r>
              <a:rPr lang="zh-CN" altLang="en-US" sz="1700" b="1" dirty="0">
                <a:latin typeface="仿宋" pitchFamily="49" charset="-122"/>
                <a:ea typeface="仿宋" pitchFamily="49" charset="-122"/>
              </a:rPr>
              <a:t>如何知道自己是否需要汇算？</a:t>
            </a:r>
          </a:p>
          <a:p>
            <a:pPr marL="342900" indent="-342900">
              <a:buFont typeface="Arial" pitchFamily="34" charset="0"/>
              <a:buChar char="•"/>
            </a:pPr>
            <a:r>
              <a:rPr lang="zh-CN" altLang="en-US" sz="1700" b="1" dirty="0">
                <a:latin typeface="仿宋" pitchFamily="49" charset="-122"/>
                <a:ea typeface="仿宋" pitchFamily="49" charset="-122"/>
              </a:rPr>
              <a:t>找扣缴单位</a:t>
            </a:r>
            <a:r>
              <a:rPr lang="zh-CN" altLang="en-US" sz="1700" b="1" dirty="0">
                <a:latin typeface="仿宋" pitchFamily="49" charset="-122"/>
                <a:ea typeface="仿宋" pitchFamily="49" charset="-122"/>
              </a:rPr>
              <a:t>查</a:t>
            </a:r>
            <a:endParaRPr lang="en-US" altLang="zh-CN" sz="1700" b="1" dirty="0">
              <a:latin typeface="仿宋" pitchFamily="49" charset="-122"/>
              <a:ea typeface="仿宋" pitchFamily="49" charset="-122"/>
            </a:endParaRPr>
          </a:p>
          <a:p>
            <a:r>
              <a:rPr lang="zh-CN" altLang="en-US" sz="1700" b="1" dirty="0">
                <a:latin typeface="仿宋" pitchFamily="49" charset="-122"/>
                <a:ea typeface="仿宋" pitchFamily="49" charset="-122"/>
              </a:rPr>
              <a:t>   纳税人</a:t>
            </a:r>
            <a:r>
              <a:rPr lang="zh-CN" altLang="en-US" sz="1700" b="1" dirty="0">
                <a:latin typeface="仿宋" pitchFamily="49" charset="-122"/>
                <a:ea typeface="仿宋" pitchFamily="49" charset="-122"/>
              </a:rPr>
              <a:t>可以向扣缴单位提出要求，按照税法规定，单</a:t>
            </a:r>
          </a:p>
          <a:p>
            <a:r>
              <a:rPr lang="zh-CN" altLang="en-US" sz="1700" b="1" dirty="0">
                <a:latin typeface="仿宋" pitchFamily="49" charset="-122"/>
                <a:ea typeface="仿宋" pitchFamily="49" charset="-122"/>
              </a:rPr>
              <a:t>位有责任将已发放的收入和已预缴税款等情况告诉纳税人</a:t>
            </a:r>
            <a:r>
              <a:rPr lang="zh-CN" altLang="en-US" sz="1700" b="1" dirty="0">
                <a:latin typeface="仿宋" pitchFamily="49" charset="-122"/>
                <a:ea typeface="仿宋" pitchFamily="49" charset="-122"/>
              </a:rPr>
              <a:t>。</a:t>
            </a:r>
            <a:endParaRPr lang="zh-CN" altLang="en-US" sz="1700" b="1" dirty="0">
              <a:latin typeface="仿宋" pitchFamily="49" charset="-122"/>
              <a:ea typeface="仿宋" pitchFamily="49" charset="-122"/>
            </a:endParaRPr>
          </a:p>
          <a:p>
            <a:pPr marL="285750" indent="-285750">
              <a:buFont typeface="Arial" pitchFamily="34" charset="0"/>
              <a:buChar char="•"/>
            </a:pPr>
            <a:r>
              <a:rPr lang="zh-CN" altLang="en-US" sz="1700" b="1" dirty="0">
                <a:latin typeface="仿宋" pitchFamily="49" charset="-122"/>
                <a:ea typeface="仿宋" pitchFamily="49" charset="-122"/>
              </a:rPr>
              <a:t>自己</a:t>
            </a:r>
            <a:r>
              <a:rPr lang="zh-CN" altLang="en-US" sz="1700" b="1" dirty="0">
                <a:latin typeface="仿宋" pitchFamily="49" charset="-122"/>
                <a:ea typeface="仿宋" pitchFamily="49" charset="-122"/>
              </a:rPr>
              <a:t>查</a:t>
            </a:r>
            <a:endParaRPr lang="en-US" altLang="zh-CN" sz="1700" b="1" dirty="0">
              <a:latin typeface="仿宋" pitchFamily="49" charset="-122"/>
              <a:ea typeface="仿宋" pitchFamily="49" charset="-122"/>
            </a:endParaRPr>
          </a:p>
          <a:p>
            <a:r>
              <a:rPr lang="zh-CN" altLang="en-US" sz="1700" b="1" dirty="0">
                <a:latin typeface="仿宋" pitchFamily="49" charset="-122"/>
                <a:ea typeface="仿宋" pitchFamily="49" charset="-122"/>
              </a:rPr>
              <a:t>   纳税人</a:t>
            </a:r>
            <a:r>
              <a:rPr lang="zh-CN" altLang="en-US" sz="1700" b="1" dirty="0">
                <a:latin typeface="仿宋" pitchFamily="49" charset="-122"/>
                <a:ea typeface="仿宋" pitchFamily="49" charset="-122"/>
              </a:rPr>
              <a:t>可以通过手机个人所得税</a:t>
            </a:r>
            <a:r>
              <a:rPr lang="en-US" altLang="zh-CN" sz="1700" b="1" dirty="0">
                <a:latin typeface="仿宋" pitchFamily="49" charset="-122"/>
                <a:ea typeface="仿宋" pitchFamily="49" charset="-122"/>
              </a:rPr>
              <a:t>APP</a:t>
            </a:r>
            <a:r>
              <a:rPr lang="zh-CN" altLang="en-US" sz="1700" b="1" dirty="0">
                <a:latin typeface="仿宋" pitchFamily="49" charset="-122"/>
                <a:ea typeface="仿宋" pitchFamily="49" charset="-122"/>
              </a:rPr>
              <a:t>、电脑登录电子税务</a:t>
            </a:r>
          </a:p>
          <a:p>
            <a:r>
              <a:rPr lang="zh-CN" altLang="en-US" sz="1700" b="1" dirty="0">
                <a:latin typeface="仿宋" pitchFamily="49" charset="-122"/>
                <a:ea typeface="仿宋" pitchFamily="49" charset="-122"/>
              </a:rPr>
              <a:t>局网站，查询本人</a:t>
            </a:r>
            <a:r>
              <a:rPr lang="en-US" altLang="zh-CN" sz="1700" b="1" dirty="0">
                <a:latin typeface="仿宋" pitchFamily="49" charset="-122"/>
                <a:ea typeface="仿宋" pitchFamily="49" charset="-122"/>
              </a:rPr>
              <a:t>2020</a:t>
            </a:r>
            <a:r>
              <a:rPr lang="zh-CN" altLang="en-US" sz="1700" b="1" dirty="0">
                <a:latin typeface="仿宋" pitchFamily="49" charset="-122"/>
                <a:ea typeface="仿宋" pitchFamily="49" charset="-122"/>
              </a:rPr>
              <a:t>年度</a:t>
            </a:r>
            <a:r>
              <a:rPr lang="zh-CN" altLang="en-US" sz="1700" b="1" dirty="0">
                <a:latin typeface="仿宋" pitchFamily="49" charset="-122"/>
                <a:ea typeface="仿宋" pitchFamily="49" charset="-122"/>
              </a:rPr>
              <a:t>的收入和纳税申报记录</a:t>
            </a:r>
            <a:r>
              <a:rPr lang="zh-CN" altLang="en-US" sz="1700" b="1" dirty="0">
                <a:latin typeface="仿宋" pitchFamily="49" charset="-122"/>
                <a:ea typeface="仿宋" pitchFamily="49" charset="-122"/>
              </a:rPr>
              <a:t>。</a:t>
            </a:r>
            <a:endParaRPr lang="zh-CN" altLang="en-US" sz="1700" b="1" dirty="0">
              <a:latin typeface="仿宋" pitchFamily="49" charset="-122"/>
              <a:ea typeface="仿宋" pitchFamily="49" charset="-122"/>
            </a:endParaRPr>
          </a:p>
          <a:p>
            <a:pPr marL="285750" indent="-285750">
              <a:buFont typeface="Arial" pitchFamily="34" charset="0"/>
              <a:buChar char="•"/>
            </a:pPr>
            <a:r>
              <a:rPr lang="zh-CN" altLang="en-US" sz="1700" b="1" dirty="0">
                <a:latin typeface="仿宋" pitchFamily="49" charset="-122"/>
                <a:ea typeface="仿宋" pitchFamily="49" charset="-122"/>
              </a:rPr>
              <a:t>通过预填服务查</a:t>
            </a:r>
          </a:p>
          <a:p>
            <a:r>
              <a:rPr lang="zh-CN" altLang="en-US" sz="1700" b="1" dirty="0">
                <a:latin typeface="仿宋" pitchFamily="49" charset="-122"/>
                <a:ea typeface="仿宋" pitchFamily="49" charset="-122"/>
              </a:rPr>
              <a:t>   纳税人</a:t>
            </a:r>
            <a:r>
              <a:rPr lang="zh-CN" altLang="en-US" sz="1700" b="1" dirty="0">
                <a:latin typeface="仿宋" pitchFamily="49" charset="-122"/>
                <a:ea typeface="仿宋" pitchFamily="49" charset="-122"/>
              </a:rPr>
              <a:t>可通过网上税务局（手机个人所得税</a:t>
            </a:r>
            <a:r>
              <a:rPr lang="en-US" altLang="zh-CN" sz="1700" b="1" dirty="0">
                <a:latin typeface="仿宋" pitchFamily="49" charset="-122"/>
                <a:ea typeface="仿宋" pitchFamily="49" charset="-122"/>
              </a:rPr>
              <a:t>APP</a:t>
            </a:r>
            <a:r>
              <a:rPr lang="zh-CN" altLang="en-US" sz="1700" b="1" dirty="0">
                <a:latin typeface="仿宋" pitchFamily="49" charset="-122"/>
                <a:ea typeface="仿宋" pitchFamily="49" charset="-122"/>
              </a:rPr>
              <a:t>、网页端），</a:t>
            </a:r>
          </a:p>
          <a:p>
            <a:r>
              <a:rPr lang="zh-CN" altLang="en-US" sz="1700" b="1" dirty="0">
                <a:latin typeface="仿宋" pitchFamily="49" charset="-122"/>
                <a:ea typeface="仿宋" pitchFamily="49" charset="-122"/>
              </a:rPr>
              <a:t>办理年度汇算，税务机关将按一定规则为纳税人提供申报表预</a:t>
            </a:r>
            <a:r>
              <a:rPr lang="zh-CN" altLang="en-US" sz="1700" b="1" dirty="0">
                <a:latin typeface="仿宋" pitchFamily="49" charset="-122"/>
                <a:ea typeface="仿宋" pitchFamily="49" charset="-122"/>
              </a:rPr>
              <a:t>填服务</a:t>
            </a:r>
            <a:r>
              <a:rPr lang="zh-CN" altLang="en-US" sz="1700" b="1" dirty="0">
                <a:latin typeface="仿宋" pitchFamily="49" charset="-122"/>
                <a:ea typeface="仿宋" pitchFamily="49" charset="-122"/>
              </a:rPr>
              <a:t>。</a:t>
            </a:r>
          </a:p>
        </p:txBody>
      </p:sp>
    </p:spTree>
    <p:extLst>
      <p:ext uri="{BB962C8B-B14F-4D97-AF65-F5344CB8AC3E}">
        <p14:creationId xmlns:p14="http://schemas.microsoft.com/office/powerpoint/2010/main" val="3469787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zh-CN" altLang="en-US" dirty="0">
                <a:latin typeface="Arial" panose="020B0604020202020204" pitchFamily="34" charset="0"/>
                <a:ea typeface="微软雅黑" panose="020B0503020204020204" pitchFamily="34" charset="-122"/>
                <a:cs typeface="+mn-ea"/>
                <a:sym typeface="Arial" panose="020B0604020202020204" pitchFamily="34" charset="0"/>
              </a:rPr>
              <a:t>哪些人需要办理年度汇算？</a:t>
            </a:r>
          </a:p>
        </p:txBody>
      </p:sp>
      <p:sp>
        <p:nvSpPr>
          <p:cNvPr id="7" name="文本框 6"/>
          <p:cNvSpPr txBox="1"/>
          <p:nvPr/>
        </p:nvSpPr>
        <p:spPr>
          <a:xfrm>
            <a:off x="1477118" y="1821356"/>
            <a:ext cx="2276475" cy="1419225"/>
          </a:xfrm>
          <a:prstGeom prst="rect">
            <a:avLst/>
          </a:prstGeom>
          <a:noFill/>
        </p:spPr>
        <p:txBody>
          <a:bodyPr wrap="square" rtlCol="0">
            <a:spAutoFit/>
          </a:bodyPr>
          <a:lstStyle/>
          <a:p>
            <a:pPr algn="ctr"/>
            <a:r>
              <a:rPr lang="en-US" altLang="zh-CN" sz="8625" b="0" dirty="0" smtClean="0">
                <a:solidFill>
                  <a:schemeClr val="bg1"/>
                </a:solidFill>
                <a:latin typeface="Impact" panose="020B0806030902050204" pitchFamily="34" charset="0"/>
                <a:ea typeface="华文细黑" panose="02010600040101010101" pitchFamily="2" charset="-122"/>
              </a:rPr>
              <a:t>03</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269252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哪些</a:t>
            </a:r>
            <a:r>
              <a:rPr lang="zh-CN" altLang="en-US" dirty="0" smtClean="0"/>
              <a:t>人需要</a:t>
            </a:r>
            <a:r>
              <a:rPr lang="zh-CN" altLang="en-US" dirty="0"/>
              <a:t>办理年度汇算？</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12</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03</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581149" y="1731490"/>
            <a:ext cx="5743575" cy="1938992"/>
          </a:xfrm>
          <a:prstGeom prst="rect">
            <a:avLst/>
          </a:prstGeom>
        </p:spPr>
        <p:txBody>
          <a:bodyPr wrap="square">
            <a:spAutoFit/>
          </a:bodyPr>
          <a:lstStyle/>
          <a:p>
            <a:r>
              <a:rPr lang="zh-CN" altLang="en-US" sz="1700" b="1" dirty="0">
                <a:latin typeface="仿宋" pitchFamily="49" charset="-122"/>
                <a:ea typeface="仿宋" pitchFamily="49" charset="-122"/>
              </a:rPr>
              <a:t>   </a:t>
            </a:r>
            <a:r>
              <a:rPr lang="zh-CN" altLang="en-US" sz="2000" b="1" dirty="0">
                <a:latin typeface="仿宋" pitchFamily="49" charset="-122"/>
                <a:ea typeface="仿宋" pitchFamily="49" charset="-122"/>
              </a:rPr>
              <a:t> </a:t>
            </a:r>
            <a:r>
              <a:rPr lang="zh-CN" altLang="en-US" sz="2000" b="1" dirty="0" smtClean="0">
                <a:latin typeface="仿宋" pitchFamily="49" charset="-122"/>
                <a:ea typeface="仿宋" pitchFamily="49" charset="-122"/>
              </a:rPr>
              <a:t>依据</a:t>
            </a:r>
            <a:r>
              <a:rPr lang="zh-CN" altLang="en-US" sz="2000" b="1" dirty="0">
                <a:latin typeface="仿宋" pitchFamily="49" charset="-122"/>
                <a:ea typeface="仿宋" pitchFamily="49" charset="-122"/>
              </a:rPr>
              <a:t>税法规定，符合下列情形之一的，纳税人需要办理年度汇算：</a:t>
            </a:r>
          </a:p>
          <a:p>
            <a:r>
              <a:rPr lang="zh-CN" altLang="en-US" sz="2000" b="1" dirty="0" smtClean="0">
                <a:latin typeface="仿宋" pitchFamily="49" charset="-122"/>
                <a:ea typeface="仿宋" pitchFamily="49" charset="-122"/>
              </a:rPr>
              <a:t>   （</a:t>
            </a:r>
            <a:r>
              <a:rPr lang="zh-CN" altLang="en-US" sz="2000" b="1" dirty="0">
                <a:latin typeface="仿宋" pitchFamily="49" charset="-122"/>
                <a:ea typeface="仿宋" pitchFamily="49" charset="-122"/>
              </a:rPr>
              <a:t>一）已预缴税额大于年度应纳税额且申请退税的；</a:t>
            </a:r>
          </a:p>
          <a:p>
            <a:r>
              <a:rPr lang="zh-CN" altLang="en-US" sz="2000" b="1" dirty="0" smtClean="0">
                <a:latin typeface="仿宋" pitchFamily="49" charset="-122"/>
                <a:ea typeface="仿宋" pitchFamily="49" charset="-122"/>
              </a:rPr>
              <a:t>   （</a:t>
            </a:r>
            <a:r>
              <a:rPr lang="zh-CN" altLang="en-US" sz="2000" b="1" dirty="0">
                <a:latin typeface="仿宋" pitchFamily="49" charset="-122"/>
                <a:ea typeface="仿宋" pitchFamily="49" charset="-122"/>
              </a:rPr>
              <a:t>二）综合所得收入全年超过</a:t>
            </a:r>
            <a:r>
              <a:rPr lang="en-US" altLang="zh-CN" sz="2000" b="1" dirty="0">
                <a:latin typeface="仿宋" pitchFamily="49" charset="-122"/>
                <a:ea typeface="仿宋" pitchFamily="49" charset="-122"/>
              </a:rPr>
              <a:t>12</a:t>
            </a:r>
            <a:r>
              <a:rPr lang="zh-CN" altLang="en-US" sz="2000" b="1" dirty="0">
                <a:latin typeface="仿宋" pitchFamily="49" charset="-122"/>
                <a:ea typeface="仿宋" pitchFamily="49" charset="-122"/>
              </a:rPr>
              <a:t>万元且需要补税金额超过</a:t>
            </a:r>
            <a:r>
              <a:rPr lang="en-US" altLang="zh-CN" sz="2000" b="1" dirty="0">
                <a:latin typeface="仿宋" pitchFamily="49" charset="-122"/>
                <a:ea typeface="仿宋" pitchFamily="49" charset="-122"/>
              </a:rPr>
              <a:t>400</a:t>
            </a:r>
            <a:r>
              <a:rPr lang="zh-CN" altLang="en-US" sz="2000" b="1" dirty="0">
                <a:latin typeface="仿宋" pitchFamily="49" charset="-122"/>
                <a:ea typeface="仿宋" pitchFamily="49" charset="-122"/>
              </a:rPr>
              <a:t>元的。</a:t>
            </a:r>
          </a:p>
        </p:txBody>
      </p:sp>
    </p:spTree>
    <p:extLst>
      <p:ext uri="{BB962C8B-B14F-4D97-AF65-F5344CB8AC3E}">
        <p14:creationId xmlns:p14="http://schemas.microsoft.com/office/powerpoint/2010/main" val="37862273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zh-CN" altLang="en-US" dirty="0">
                <a:latin typeface="Arial" panose="020B0604020202020204" pitchFamily="34" charset="0"/>
                <a:ea typeface="微软雅黑" panose="020B0503020204020204" pitchFamily="34" charset="-122"/>
                <a:cs typeface="+mn-ea"/>
                <a:sym typeface="Arial" panose="020B0604020202020204" pitchFamily="34" charset="0"/>
              </a:rPr>
              <a:t>可享受的税前扣除</a:t>
            </a:r>
          </a:p>
        </p:txBody>
      </p:sp>
      <p:sp>
        <p:nvSpPr>
          <p:cNvPr id="7" name="文本框 6"/>
          <p:cNvSpPr txBox="1"/>
          <p:nvPr/>
        </p:nvSpPr>
        <p:spPr>
          <a:xfrm>
            <a:off x="1477118" y="1821356"/>
            <a:ext cx="2276475" cy="1419225"/>
          </a:xfrm>
          <a:prstGeom prst="rect">
            <a:avLst/>
          </a:prstGeom>
          <a:noFill/>
        </p:spPr>
        <p:txBody>
          <a:bodyPr wrap="square" rtlCol="0">
            <a:spAutoFit/>
          </a:bodyPr>
          <a:lstStyle/>
          <a:p>
            <a:pPr algn="ctr"/>
            <a:r>
              <a:rPr lang="en-US" altLang="zh-CN" sz="8625" b="0" dirty="0" smtClean="0">
                <a:solidFill>
                  <a:schemeClr val="bg1"/>
                </a:solidFill>
                <a:latin typeface="Impact" panose="020B0806030902050204" pitchFamily="34" charset="0"/>
                <a:ea typeface="华文细黑" panose="02010600040101010101" pitchFamily="2" charset="-122"/>
              </a:rPr>
              <a:t>04</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622556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zh-CN" dirty="0"/>
              <a:t>可享受的税前扣除</a:t>
            </a:r>
            <a:endParaRPr lang="zh-CN" altLang="en-US" dirty="0"/>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14</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04</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181100" y="1493828"/>
            <a:ext cx="6391275" cy="2200602"/>
          </a:xfrm>
          <a:prstGeom prst="rect">
            <a:avLst/>
          </a:prstGeom>
        </p:spPr>
        <p:txBody>
          <a:bodyPr wrap="square">
            <a:spAutoFit/>
          </a:bodyPr>
          <a:lstStyle/>
          <a:p>
            <a:pPr hangingPunct="0"/>
            <a:r>
              <a:rPr lang="en-US" altLang="zh-CN" sz="1700" b="1" dirty="0" smtClean="0">
                <a:latin typeface="仿宋" pitchFamily="49" charset="-122"/>
                <a:ea typeface="仿宋" pitchFamily="49" charset="-122"/>
              </a:rPr>
              <a:t>    </a:t>
            </a:r>
            <a:r>
              <a:rPr lang="zh-CN" altLang="zh-CN" sz="1700" b="1" dirty="0" smtClean="0">
                <a:latin typeface="仿宋" pitchFamily="49" charset="-122"/>
                <a:ea typeface="仿宋" pitchFamily="49" charset="-122"/>
              </a:rPr>
              <a:t>下列</a:t>
            </a:r>
            <a:r>
              <a:rPr lang="zh-CN" altLang="zh-CN" sz="1700" b="1" dirty="0">
                <a:latin typeface="仿宋" pitchFamily="49" charset="-122"/>
                <a:ea typeface="仿宋" pitchFamily="49" charset="-122"/>
              </a:rPr>
              <a:t>在</a:t>
            </a:r>
            <a:r>
              <a:rPr lang="en-US" altLang="zh-CN" sz="1700" b="1" dirty="0">
                <a:latin typeface="仿宋" pitchFamily="49" charset="-122"/>
                <a:ea typeface="仿宋" pitchFamily="49" charset="-122"/>
              </a:rPr>
              <a:t>2020</a:t>
            </a:r>
            <a:r>
              <a:rPr lang="zh-CN" altLang="zh-CN" sz="1700" b="1" dirty="0">
                <a:latin typeface="仿宋" pitchFamily="49" charset="-122"/>
                <a:ea typeface="仿宋" pitchFamily="49" charset="-122"/>
              </a:rPr>
              <a:t>年度发生的，且未申报扣除或未足额扣除的税前扣除项目，纳税人可在年度汇算期间办理扣除或补充扣除：</a:t>
            </a:r>
          </a:p>
          <a:p>
            <a:pPr hangingPunct="0"/>
            <a:r>
              <a:rPr lang="en-US" altLang="zh-CN" sz="1700" b="1" dirty="0" smtClean="0">
                <a:latin typeface="仿宋" pitchFamily="49" charset="-122"/>
                <a:ea typeface="仿宋" pitchFamily="49" charset="-122"/>
              </a:rPr>
              <a:t>    </a:t>
            </a:r>
            <a:r>
              <a:rPr lang="zh-CN" altLang="zh-CN" sz="1700" b="1" dirty="0" smtClean="0">
                <a:latin typeface="仿宋" pitchFamily="49" charset="-122"/>
                <a:ea typeface="仿宋" pitchFamily="49" charset="-122"/>
              </a:rPr>
              <a:t>（</a:t>
            </a:r>
            <a:r>
              <a:rPr lang="zh-CN" altLang="zh-CN" sz="1700" b="1" dirty="0">
                <a:latin typeface="仿宋" pitchFamily="49" charset="-122"/>
                <a:ea typeface="仿宋" pitchFamily="49" charset="-122"/>
              </a:rPr>
              <a:t>一）纳税人及其配偶、未成年子女符合条件的大病医疗支出；</a:t>
            </a:r>
          </a:p>
          <a:p>
            <a:pPr hangingPunct="0"/>
            <a:r>
              <a:rPr lang="en-US" altLang="zh-CN" sz="1700" b="1" dirty="0" smtClean="0">
                <a:latin typeface="仿宋" pitchFamily="49" charset="-122"/>
                <a:ea typeface="仿宋" pitchFamily="49" charset="-122"/>
              </a:rPr>
              <a:t>    </a:t>
            </a:r>
            <a:r>
              <a:rPr lang="zh-CN" altLang="zh-CN" sz="1700" b="1" dirty="0" smtClean="0">
                <a:latin typeface="仿宋" pitchFamily="49" charset="-122"/>
                <a:ea typeface="仿宋" pitchFamily="49" charset="-122"/>
              </a:rPr>
              <a:t>（</a:t>
            </a:r>
            <a:r>
              <a:rPr lang="zh-CN" altLang="zh-CN" sz="1700" b="1" dirty="0">
                <a:latin typeface="仿宋" pitchFamily="49" charset="-122"/>
                <a:ea typeface="仿宋" pitchFamily="49" charset="-122"/>
              </a:rPr>
              <a:t>二）纳税人符合条件的子女教育、继续教育、住房贷款利息或住房租金、赡养老人专项附加扣除，以及减除费用、专项扣除、依法确定的其他扣除；</a:t>
            </a:r>
          </a:p>
          <a:p>
            <a:pPr hangingPunct="0"/>
            <a:r>
              <a:rPr lang="en-US" altLang="zh-CN" sz="1700" b="1" dirty="0" smtClean="0">
                <a:latin typeface="仿宋" pitchFamily="49" charset="-122"/>
                <a:ea typeface="仿宋" pitchFamily="49" charset="-122"/>
              </a:rPr>
              <a:t>    </a:t>
            </a:r>
            <a:r>
              <a:rPr lang="zh-CN" altLang="zh-CN" sz="1700" b="1" dirty="0" smtClean="0">
                <a:latin typeface="仿宋" pitchFamily="49" charset="-122"/>
                <a:ea typeface="仿宋" pitchFamily="49" charset="-122"/>
              </a:rPr>
              <a:t>（</a:t>
            </a:r>
            <a:r>
              <a:rPr lang="zh-CN" altLang="zh-CN" sz="1700" b="1" dirty="0">
                <a:latin typeface="仿宋" pitchFamily="49" charset="-122"/>
                <a:ea typeface="仿宋" pitchFamily="49" charset="-122"/>
              </a:rPr>
              <a:t>三）纳税人符合条件的捐赠支出</a:t>
            </a:r>
            <a:r>
              <a:rPr lang="zh-CN" altLang="zh-CN" dirty="0"/>
              <a:t>。</a:t>
            </a:r>
          </a:p>
        </p:txBody>
      </p:sp>
    </p:spTree>
    <p:extLst>
      <p:ext uri="{BB962C8B-B14F-4D97-AF65-F5344CB8AC3E}">
        <p14:creationId xmlns:p14="http://schemas.microsoft.com/office/powerpoint/2010/main" val="1027825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zh-CN" altLang="en-US" dirty="0" smtClean="0">
                <a:latin typeface="Arial" panose="020B0604020202020204" pitchFamily="34" charset="0"/>
                <a:ea typeface="微软雅黑" panose="020B0503020204020204" pitchFamily="34" charset="-122"/>
                <a:cs typeface="+mn-ea"/>
                <a:sym typeface="Arial" panose="020B0604020202020204" pitchFamily="34" charset="0"/>
              </a:rPr>
              <a:t>办理时间</a:t>
            </a:r>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 name="文本框 6"/>
          <p:cNvSpPr txBox="1"/>
          <p:nvPr/>
        </p:nvSpPr>
        <p:spPr>
          <a:xfrm>
            <a:off x="1477118" y="1821356"/>
            <a:ext cx="2276475" cy="1419225"/>
          </a:xfrm>
          <a:prstGeom prst="rect">
            <a:avLst/>
          </a:prstGeom>
          <a:noFill/>
        </p:spPr>
        <p:txBody>
          <a:bodyPr wrap="square" rtlCol="0">
            <a:spAutoFit/>
          </a:bodyPr>
          <a:lstStyle/>
          <a:p>
            <a:pPr algn="ctr"/>
            <a:r>
              <a:rPr lang="en-US" altLang="zh-CN" sz="8625" b="0" dirty="0" smtClean="0">
                <a:solidFill>
                  <a:schemeClr val="bg1"/>
                </a:solidFill>
                <a:latin typeface="Impact" panose="020B0806030902050204" pitchFamily="34" charset="0"/>
                <a:ea typeface="华文细黑" panose="02010600040101010101" pitchFamily="2" charset="-122"/>
              </a:rPr>
              <a:t>05</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660623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smtClean="0"/>
              <a:t>办理时间</a:t>
            </a:r>
            <a:endParaRPr lang="zh-CN" altLang="en-US" dirty="0"/>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16</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05</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714499" y="1844050"/>
            <a:ext cx="5167909" cy="1015663"/>
          </a:xfrm>
          <a:prstGeom prst="rect">
            <a:avLst/>
          </a:prstGeom>
        </p:spPr>
        <p:txBody>
          <a:bodyPr wrap="square">
            <a:spAutoFit/>
          </a:bodyPr>
          <a:lstStyle/>
          <a:p>
            <a:r>
              <a:rPr lang="zh-CN" altLang="en-US" sz="2000" dirty="0" smtClean="0">
                <a:latin typeface="黑体" pitchFamily="49" charset="-122"/>
                <a:ea typeface="黑体" pitchFamily="49" charset="-122"/>
              </a:rPr>
              <a:t>    年度</a:t>
            </a:r>
            <a:r>
              <a:rPr lang="zh-CN" altLang="en-US" sz="2000" dirty="0">
                <a:latin typeface="黑体" pitchFamily="49" charset="-122"/>
                <a:ea typeface="黑体" pitchFamily="49" charset="-122"/>
              </a:rPr>
              <a:t>汇算时间为</a:t>
            </a:r>
            <a:r>
              <a:rPr lang="en-US" altLang="zh-CN" sz="2000" dirty="0">
                <a:latin typeface="黑体" pitchFamily="49" charset="-122"/>
                <a:ea typeface="黑体" pitchFamily="49" charset="-122"/>
              </a:rPr>
              <a:t>2021</a:t>
            </a:r>
            <a:r>
              <a:rPr lang="zh-CN" altLang="en-US" sz="2000" dirty="0">
                <a:latin typeface="黑体" pitchFamily="49" charset="-122"/>
                <a:ea typeface="黑体" pitchFamily="49" charset="-122"/>
              </a:rPr>
              <a:t>年</a:t>
            </a:r>
            <a:r>
              <a:rPr lang="en-US" altLang="zh-CN" sz="2000" dirty="0">
                <a:latin typeface="黑体" pitchFamily="49" charset="-122"/>
                <a:ea typeface="黑体" pitchFamily="49" charset="-122"/>
              </a:rPr>
              <a:t>3</a:t>
            </a:r>
            <a:r>
              <a:rPr lang="zh-CN" altLang="en-US" sz="2000" dirty="0">
                <a:latin typeface="黑体" pitchFamily="49" charset="-122"/>
                <a:ea typeface="黑体" pitchFamily="49" charset="-122"/>
              </a:rPr>
              <a:t>月</a:t>
            </a:r>
            <a:r>
              <a:rPr lang="en-US" altLang="zh-CN" sz="2000" dirty="0">
                <a:latin typeface="黑体" pitchFamily="49" charset="-122"/>
                <a:ea typeface="黑体" pitchFamily="49" charset="-122"/>
              </a:rPr>
              <a:t>1</a:t>
            </a:r>
            <a:r>
              <a:rPr lang="zh-CN" altLang="en-US" sz="2000" dirty="0">
                <a:latin typeface="黑体" pitchFamily="49" charset="-122"/>
                <a:ea typeface="黑体" pitchFamily="49" charset="-122"/>
              </a:rPr>
              <a:t>日至</a:t>
            </a:r>
            <a:r>
              <a:rPr lang="en-US" altLang="zh-CN" sz="2000" dirty="0">
                <a:latin typeface="黑体" pitchFamily="49" charset="-122"/>
                <a:ea typeface="黑体" pitchFamily="49" charset="-122"/>
              </a:rPr>
              <a:t>6</a:t>
            </a:r>
            <a:r>
              <a:rPr lang="zh-CN" altLang="en-US" sz="2000" dirty="0">
                <a:latin typeface="黑体" pitchFamily="49" charset="-122"/>
                <a:ea typeface="黑体" pitchFamily="49" charset="-122"/>
              </a:rPr>
              <a:t>月</a:t>
            </a:r>
            <a:r>
              <a:rPr lang="en-US" altLang="zh-CN" sz="2000" dirty="0">
                <a:latin typeface="黑体" pitchFamily="49" charset="-122"/>
                <a:ea typeface="黑体" pitchFamily="49" charset="-122"/>
              </a:rPr>
              <a:t>30</a:t>
            </a:r>
            <a:r>
              <a:rPr lang="zh-CN" altLang="en-US" sz="2000" dirty="0">
                <a:latin typeface="黑体" pitchFamily="49" charset="-122"/>
                <a:ea typeface="黑体" pitchFamily="49" charset="-122"/>
              </a:rPr>
              <a:t>日。在中国境内无住所的纳税人在</a:t>
            </a:r>
            <a:r>
              <a:rPr lang="en-US" altLang="zh-CN" sz="2000" dirty="0">
                <a:latin typeface="黑体" pitchFamily="49" charset="-122"/>
                <a:ea typeface="黑体" pitchFamily="49" charset="-122"/>
              </a:rPr>
              <a:t>2021</a:t>
            </a:r>
            <a:r>
              <a:rPr lang="zh-CN" altLang="en-US" sz="2000" dirty="0">
                <a:latin typeface="黑体" pitchFamily="49" charset="-122"/>
                <a:ea typeface="黑体" pitchFamily="49" charset="-122"/>
              </a:rPr>
              <a:t>年</a:t>
            </a:r>
            <a:r>
              <a:rPr lang="en-US" altLang="zh-CN" sz="2000" dirty="0">
                <a:latin typeface="黑体" pitchFamily="49" charset="-122"/>
                <a:ea typeface="黑体" pitchFamily="49" charset="-122"/>
              </a:rPr>
              <a:t>3</a:t>
            </a:r>
            <a:r>
              <a:rPr lang="zh-CN" altLang="en-US" sz="2000" dirty="0">
                <a:latin typeface="黑体" pitchFamily="49" charset="-122"/>
                <a:ea typeface="黑体" pitchFamily="49" charset="-122"/>
              </a:rPr>
              <a:t>月</a:t>
            </a:r>
            <a:r>
              <a:rPr lang="en-US" altLang="zh-CN" sz="2000" dirty="0">
                <a:latin typeface="黑体" pitchFamily="49" charset="-122"/>
                <a:ea typeface="黑体" pitchFamily="49" charset="-122"/>
              </a:rPr>
              <a:t>1</a:t>
            </a:r>
            <a:r>
              <a:rPr lang="zh-CN" altLang="en-US" sz="2000" dirty="0">
                <a:latin typeface="黑体" pitchFamily="49" charset="-122"/>
                <a:ea typeface="黑体" pitchFamily="49" charset="-122"/>
              </a:rPr>
              <a:t>日前离境的，可以在离境前办理年度汇算。</a:t>
            </a:r>
          </a:p>
        </p:txBody>
      </p:sp>
    </p:spTree>
    <p:extLst>
      <p:ext uri="{BB962C8B-B14F-4D97-AF65-F5344CB8AC3E}">
        <p14:creationId xmlns:p14="http://schemas.microsoft.com/office/powerpoint/2010/main" val="730065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zh-CN" altLang="en-US" dirty="0">
                <a:latin typeface="Arial" panose="020B0604020202020204" pitchFamily="34" charset="0"/>
                <a:ea typeface="微软雅黑" panose="020B0503020204020204" pitchFamily="34" charset="-122"/>
                <a:cs typeface="+mn-ea"/>
                <a:sym typeface="Arial" panose="020B0604020202020204" pitchFamily="34" charset="0"/>
              </a:rPr>
              <a:t>办理方式</a:t>
            </a:r>
          </a:p>
        </p:txBody>
      </p:sp>
      <p:sp>
        <p:nvSpPr>
          <p:cNvPr id="3" name="文本框 2"/>
          <p:cNvSpPr txBox="1"/>
          <p:nvPr/>
        </p:nvSpPr>
        <p:spPr>
          <a:xfrm>
            <a:off x="1477118" y="1821356"/>
            <a:ext cx="2276475" cy="1419225"/>
          </a:xfrm>
          <a:prstGeom prst="rect">
            <a:avLst/>
          </a:prstGeom>
          <a:noFill/>
        </p:spPr>
        <p:txBody>
          <a:bodyPr wrap="square" rtlCol="0">
            <a:spAutoFit/>
          </a:bodyPr>
          <a:lstStyle/>
          <a:p>
            <a:pPr algn="ctr"/>
            <a:r>
              <a:rPr lang="en-US" altLang="zh-CN" sz="8625" b="0" dirty="0" smtClean="0">
                <a:solidFill>
                  <a:schemeClr val="bg1"/>
                </a:solidFill>
                <a:latin typeface="Impact" panose="020B0806030902050204" pitchFamily="34" charset="0"/>
                <a:ea typeface="华文细黑" panose="02010600040101010101" pitchFamily="2" charset="-122"/>
              </a:rPr>
              <a:t>06</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办理方式</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18</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06</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4" name="矩形 3"/>
          <p:cNvSpPr/>
          <p:nvPr/>
        </p:nvSpPr>
        <p:spPr>
          <a:xfrm>
            <a:off x="1047751" y="1297405"/>
            <a:ext cx="6848474" cy="3524042"/>
          </a:xfrm>
          <a:prstGeom prst="rect">
            <a:avLst/>
          </a:prstGeom>
        </p:spPr>
        <p:txBody>
          <a:bodyPr wrap="square">
            <a:spAutoFit/>
          </a:bodyPr>
          <a:lstStyle/>
          <a:p>
            <a:r>
              <a:rPr lang="zh-CN" altLang="en-US" dirty="0" smtClean="0">
                <a:latin typeface="黑体" pitchFamily="49" charset="-122"/>
                <a:ea typeface="黑体" pitchFamily="49" charset="-122"/>
              </a:rPr>
              <a:t>    </a:t>
            </a:r>
            <a:r>
              <a:rPr lang="zh-CN" altLang="en-US" sz="1700" b="1" dirty="0" smtClean="0">
                <a:latin typeface="仿宋" pitchFamily="49" charset="-122"/>
                <a:ea typeface="仿宋" pitchFamily="49" charset="-122"/>
              </a:rPr>
              <a:t>纳税人</a:t>
            </a:r>
            <a:r>
              <a:rPr lang="zh-CN" altLang="en-US" sz="1700" b="1" dirty="0">
                <a:latin typeface="仿宋" pitchFamily="49" charset="-122"/>
                <a:ea typeface="仿宋" pitchFamily="49" charset="-122"/>
              </a:rPr>
              <a:t>可自主选择下列办理方式：</a:t>
            </a:r>
          </a:p>
          <a:p>
            <a:r>
              <a:rPr lang="zh-CN" altLang="en-US" sz="1700" b="1" dirty="0" smtClean="0">
                <a:latin typeface="仿宋" pitchFamily="49" charset="-122"/>
                <a:ea typeface="仿宋" pitchFamily="49" charset="-122"/>
              </a:rPr>
              <a:t>   （一</a:t>
            </a:r>
            <a:r>
              <a:rPr lang="zh-CN" altLang="en-US" sz="1700" b="1" dirty="0">
                <a:latin typeface="仿宋" pitchFamily="49" charset="-122"/>
                <a:ea typeface="仿宋" pitchFamily="49" charset="-122"/>
              </a:rPr>
              <a:t>）自行办理年度汇算；</a:t>
            </a:r>
          </a:p>
          <a:p>
            <a:r>
              <a:rPr lang="zh-CN" altLang="en-US" sz="1700" b="1" dirty="0" smtClean="0">
                <a:latin typeface="仿宋" pitchFamily="49" charset="-122"/>
                <a:ea typeface="仿宋" pitchFamily="49" charset="-122"/>
              </a:rPr>
              <a:t>   （</a:t>
            </a:r>
            <a:r>
              <a:rPr lang="zh-CN" altLang="en-US" sz="1700" b="1" dirty="0">
                <a:latin typeface="仿宋" pitchFamily="49" charset="-122"/>
                <a:ea typeface="仿宋" pitchFamily="49" charset="-122"/>
              </a:rPr>
              <a:t>二）通过任职受雇单位（含按累计预扣法预扣预缴其劳务报酬所得个人所得税的单位，下同。以下简称“单位”）代为办理。</a:t>
            </a:r>
          </a:p>
          <a:p>
            <a:r>
              <a:rPr lang="zh-CN" altLang="en-US" sz="1700" b="1" dirty="0" smtClean="0">
                <a:latin typeface="仿宋" pitchFamily="49" charset="-122"/>
                <a:ea typeface="仿宋" pitchFamily="49" charset="-122"/>
              </a:rPr>
              <a:t>    纳税人</a:t>
            </a:r>
            <a:r>
              <a:rPr lang="zh-CN" altLang="en-US" sz="1700" b="1" dirty="0">
                <a:latin typeface="仿宋" pitchFamily="49" charset="-122"/>
                <a:ea typeface="仿宋" pitchFamily="49" charset="-122"/>
              </a:rPr>
              <a:t>提出代办要求的，单位应当代为办理，或者培训、辅导纳税人通过网上税务局（包括手机个人所得税</a:t>
            </a:r>
            <a:r>
              <a:rPr lang="en-US" altLang="zh-CN" sz="1700" b="1" dirty="0">
                <a:latin typeface="仿宋" pitchFamily="49" charset="-122"/>
                <a:ea typeface="仿宋" pitchFamily="49" charset="-122"/>
              </a:rPr>
              <a:t>APP</a:t>
            </a:r>
            <a:r>
              <a:rPr lang="zh-CN" altLang="en-US" sz="1700" b="1" dirty="0">
                <a:latin typeface="仿宋" pitchFamily="49" charset="-122"/>
                <a:ea typeface="仿宋" pitchFamily="49" charset="-122"/>
              </a:rPr>
              <a:t>，下同）完成年度汇算申报和退（补）税。</a:t>
            </a:r>
          </a:p>
          <a:p>
            <a:r>
              <a:rPr lang="zh-CN" altLang="en-US" sz="1700" b="1" dirty="0" smtClean="0">
                <a:latin typeface="仿宋" pitchFamily="49" charset="-122"/>
                <a:ea typeface="仿宋" pitchFamily="49" charset="-122"/>
              </a:rPr>
              <a:t>    由</a:t>
            </a:r>
            <a:r>
              <a:rPr lang="zh-CN" altLang="en-US" sz="1700" b="1" dirty="0">
                <a:latin typeface="仿宋" pitchFamily="49" charset="-122"/>
                <a:ea typeface="仿宋" pitchFamily="49" charset="-122"/>
              </a:rPr>
              <a:t>单位代为办理的，纳税人应在</a:t>
            </a:r>
            <a:r>
              <a:rPr lang="en-US" altLang="zh-CN" sz="1700" b="1" dirty="0">
                <a:latin typeface="仿宋" pitchFamily="49" charset="-122"/>
                <a:ea typeface="仿宋" pitchFamily="49" charset="-122"/>
              </a:rPr>
              <a:t>2021</a:t>
            </a:r>
            <a:r>
              <a:rPr lang="zh-CN" altLang="en-US" sz="1700" b="1" dirty="0">
                <a:latin typeface="仿宋" pitchFamily="49" charset="-122"/>
                <a:ea typeface="仿宋" pitchFamily="49" charset="-122"/>
              </a:rPr>
              <a:t>年</a:t>
            </a:r>
            <a:r>
              <a:rPr lang="en-US" altLang="zh-CN" sz="1700" b="1" dirty="0">
                <a:latin typeface="仿宋" pitchFamily="49" charset="-122"/>
                <a:ea typeface="仿宋" pitchFamily="49" charset="-122"/>
              </a:rPr>
              <a:t>4</a:t>
            </a:r>
            <a:r>
              <a:rPr lang="zh-CN" altLang="en-US" sz="1700" b="1" dirty="0">
                <a:latin typeface="仿宋" pitchFamily="49" charset="-122"/>
                <a:ea typeface="仿宋" pitchFamily="49" charset="-122"/>
              </a:rPr>
              <a:t>月</a:t>
            </a:r>
            <a:r>
              <a:rPr lang="en-US" altLang="zh-CN" sz="1700" b="1" dirty="0">
                <a:latin typeface="仿宋" pitchFamily="49" charset="-122"/>
                <a:ea typeface="仿宋" pitchFamily="49" charset="-122"/>
              </a:rPr>
              <a:t>30</a:t>
            </a:r>
            <a:r>
              <a:rPr lang="zh-CN" altLang="en-US" sz="1700" b="1" dirty="0">
                <a:latin typeface="仿宋" pitchFamily="49" charset="-122"/>
                <a:ea typeface="仿宋" pitchFamily="49" charset="-122"/>
              </a:rPr>
              <a:t>日前与单位以书面或者电子等方式进行确认，补充提供其</a:t>
            </a:r>
            <a:r>
              <a:rPr lang="en-US" altLang="zh-CN" sz="1700" b="1" dirty="0">
                <a:latin typeface="仿宋" pitchFamily="49" charset="-122"/>
                <a:ea typeface="仿宋" pitchFamily="49" charset="-122"/>
              </a:rPr>
              <a:t>2020</a:t>
            </a:r>
            <a:r>
              <a:rPr lang="zh-CN" altLang="en-US" sz="1700" b="1" dirty="0">
                <a:latin typeface="仿宋" pitchFamily="49" charset="-122"/>
                <a:ea typeface="仿宋" pitchFamily="49" charset="-122"/>
              </a:rPr>
              <a:t>年度在本单位以外取得的综合所得收入、相关扣除、享受税收优惠等信息资料，并对所提交信息的真实性、准确性、完整性负责。纳税人未与单位确认请其代为办理年度汇算的，单位不得代办。</a:t>
            </a:r>
          </a:p>
          <a:p>
            <a:endParaRPr lang="zh-CN" altLang="en-US" dirty="0"/>
          </a:p>
        </p:txBody>
      </p:sp>
    </p:spTree>
    <p:extLst>
      <p:ext uri="{BB962C8B-B14F-4D97-AF65-F5344CB8AC3E}">
        <p14:creationId xmlns:p14="http://schemas.microsoft.com/office/powerpoint/2010/main" val="33251284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办理方式</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19</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06</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4" name="矩形 3"/>
          <p:cNvSpPr/>
          <p:nvPr/>
        </p:nvSpPr>
        <p:spPr>
          <a:xfrm>
            <a:off x="1628775" y="1691501"/>
            <a:ext cx="5953125" cy="1400383"/>
          </a:xfrm>
          <a:prstGeom prst="rect">
            <a:avLst/>
          </a:prstGeom>
        </p:spPr>
        <p:txBody>
          <a:bodyPr wrap="square">
            <a:spAutoFit/>
          </a:bodyPr>
          <a:lstStyle/>
          <a:p>
            <a:r>
              <a:rPr lang="zh-CN" altLang="en-US" sz="1700" b="1" dirty="0">
                <a:latin typeface="仿宋" pitchFamily="49" charset="-122"/>
                <a:ea typeface="仿宋" pitchFamily="49" charset="-122"/>
              </a:rPr>
              <a:t>    （</a:t>
            </a:r>
            <a:r>
              <a:rPr lang="zh-CN" altLang="en-US" sz="1700" b="1" dirty="0">
                <a:latin typeface="仿宋" pitchFamily="49" charset="-122"/>
                <a:ea typeface="仿宋" pitchFamily="49" charset="-122"/>
              </a:rPr>
              <a:t>三）委托涉税专业服务机构或其他单位及个人（以下称“受托人”）办理，受托人需与纳税人签订授权书。</a:t>
            </a:r>
          </a:p>
          <a:p>
            <a:r>
              <a:rPr lang="zh-CN" altLang="en-US" sz="1700" b="1" dirty="0">
                <a:latin typeface="仿宋" pitchFamily="49" charset="-122"/>
                <a:ea typeface="仿宋" pitchFamily="49" charset="-122"/>
              </a:rPr>
              <a:t>单位或受托人为纳税人办理年度汇算后，应当及时将办理情况告知纳税人。纳税人发现申报信息存在错误的，可以要求单位或受托人办理更正申报，也可自行办理更正申报。</a:t>
            </a:r>
          </a:p>
        </p:txBody>
      </p:sp>
    </p:spTree>
    <p:extLst>
      <p:ext uri="{BB962C8B-B14F-4D97-AF65-F5344CB8AC3E}">
        <p14:creationId xmlns:p14="http://schemas.microsoft.com/office/powerpoint/2010/main" val="1499678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76586" y="908785"/>
            <a:ext cx="8204147" cy="3776032"/>
            <a:chOff x="692548" y="748307"/>
            <a:chExt cx="10938864" cy="5034708"/>
          </a:xfrm>
        </p:grpSpPr>
        <p:grpSp>
          <p:nvGrpSpPr>
            <p:cNvPr id="6" name="2b751056-6b97-492c-b763-340acee7e99d"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692548" y="748307"/>
              <a:ext cx="10938864" cy="4871896"/>
              <a:chOff x="1113526" y="748307"/>
              <a:chExt cx="10513574" cy="4871896"/>
            </a:xfrm>
          </p:grpSpPr>
          <p:sp>
            <p:nvSpPr>
              <p:cNvPr id="7" name="iṡľïḑè"/>
              <p:cNvSpPr txBox="1"/>
              <p:nvPr/>
            </p:nvSpPr>
            <p:spPr bwMode="auto">
              <a:xfrm>
                <a:off x="3928805" y="911113"/>
                <a:ext cx="7698295" cy="4709090"/>
              </a:xfrm>
              <a:prstGeom prst="rect">
                <a:avLst/>
              </a:prstGeom>
              <a:noFill/>
            </p:spPr>
            <p:txBody>
              <a:bodyPr wrap="square" tIns="0" anchor="t">
                <a:noAutofit/>
              </a:bodyPr>
              <a:lstStyle>
                <a:defPPr>
                  <a:defRPr lang="zh-CN"/>
                </a:defPPr>
                <a:lvl1pPr>
                  <a:defRPr sz="1600" b="1">
                    <a:latin typeface="Arial" panose="020B0604020202020204" pitchFamily="34" charset="0"/>
                    <a:ea typeface="微软雅黑" panose="020B0503020204020204" pitchFamily="34" charset="-122"/>
                    <a:cs typeface="+mn-ea"/>
                  </a:defRPr>
                </a:lvl1pPr>
                <a:lvl2pPr marL="742950" indent="-285750">
                  <a:defRPr sz="3200" b="1">
                    <a:solidFill>
                      <a:srgbClr val="4D4D4D"/>
                    </a:solidFill>
                    <a:latin typeface="Arial" panose="020B0604020202020204" pitchFamily="34" charset="0"/>
                    <a:ea typeface="黑体" panose="02010609060101010101" pitchFamily="49" charset="-122"/>
                  </a:defRPr>
                </a:lvl2pPr>
                <a:lvl3pPr marL="1143000" indent="-228600">
                  <a:defRPr sz="3200" b="1">
                    <a:solidFill>
                      <a:srgbClr val="4D4D4D"/>
                    </a:solidFill>
                    <a:latin typeface="Arial" panose="020B0604020202020204" pitchFamily="34" charset="0"/>
                    <a:ea typeface="黑体" panose="02010609060101010101" pitchFamily="49" charset="-122"/>
                  </a:defRPr>
                </a:lvl3pPr>
                <a:lvl4pPr marL="1600200" indent="-228600">
                  <a:defRPr sz="3200" b="1">
                    <a:solidFill>
                      <a:srgbClr val="4D4D4D"/>
                    </a:solidFill>
                    <a:latin typeface="Arial" panose="020B0604020202020204" pitchFamily="34" charset="0"/>
                    <a:ea typeface="黑体" panose="02010609060101010101" pitchFamily="49" charset="-122"/>
                  </a:defRPr>
                </a:lvl4pPr>
                <a:lvl5pPr marL="2057400" indent="-228600">
                  <a:defRPr sz="3200" b="1">
                    <a:solidFill>
                      <a:srgbClr val="4D4D4D"/>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9pPr>
              </a:lstStyle>
              <a:p>
                <a:pPr marL="342900" indent="-342900">
                  <a:lnSpc>
                    <a:spcPct val="150000"/>
                  </a:lnSpc>
                  <a:buFont typeface="+mj-lt"/>
                  <a:buAutoNum type="arabicPeriod"/>
                </a:pPr>
                <a:r>
                  <a:rPr lang="zh-CN" altLang="en-US" sz="1400" b="0" dirty="0">
                    <a:latin typeface="+mn-lt"/>
                    <a:ea typeface="+mn-ea"/>
                    <a:sym typeface="+mn-lt"/>
                  </a:rPr>
                  <a:t>年度汇算的</a:t>
                </a:r>
                <a:r>
                  <a:rPr lang="zh-CN" altLang="en-US" sz="1400" b="0" dirty="0" smtClean="0">
                    <a:latin typeface="+mn-lt"/>
                    <a:ea typeface="+mn-ea"/>
                    <a:sym typeface="+mn-lt"/>
                  </a:rPr>
                  <a:t>内容</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a:latin typeface="+mn-lt"/>
                    <a:ea typeface="+mn-ea"/>
                    <a:sym typeface="+mn-lt"/>
                  </a:rPr>
                  <a:t>无需办理年度汇算的</a:t>
                </a:r>
                <a:r>
                  <a:rPr lang="zh-CN" altLang="en-US" sz="1400" b="0" dirty="0" smtClean="0">
                    <a:latin typeface="+mn-lt"/>
                    <a:ea typeface="+mn-ea"/>
                    <a:sym typeface="+mn-lt"/>
                  </a:rPr>
                  <a:t>纳税人</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a:latin typeface="+mn-lt"/>
                    <a:ea typeface="+mn-ea"/>
                    <a:sym typeface="+mn-lt"/>
                  </a:rPr>
                  <a:t>需要办理年度汇算的</a:t>
                </a:r>
                <a:r>
                  <a:rPr lang="zh-CN" altLang="en-US" sz="1400" b="0" dirty="0" smtClean="0">
                    <a:latin typeface="+mn-lt"/>
                    <a:ea typeface="+mn-ea"/>
                    <a:sym typeface="+mn-lt"/>
                  </a:rPr>
                  <a:t>纳税人</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a:latin typeface="+mn-lt"/>
                    <a:ea typeface="+mn-ea"/>
                    <a:sym typeface="+mn-lt"/>
                  </a:rPr>
                  <a:t>可享受的税前</a:t>
                </a:r>
                <a:r>
                  <a:rPr lang="zh-CN" altLang="en-US" sz="1400" b="0" dirty="0" smtClean="0">
                    <a:latin typeface="+mn-lt"/>
                    <a:ea typeface="+mn-ea"/>
                    <a:sym typeface="+mn-lt"/>
                  </a:rPr>
                  <a:t>扣除</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a:t>办理</a:t>
                </a:r>
                <a:r>
                  <a:rPr lang="zh-CN" altLang="en-US" sz="1400" b="0" dirty="0" smtClean="0"/>
                  <a:t>时间</a:t>
                </a:r>
                <a:endParaRPr lang="en-US" altLang="zh-CN" sz="1400" b="0" dirty="0" smtClean="0"/>
              </a:p>
              <a:p>
                <a:pPr marL="342900" indent="-342900">
                  <a:lnSpc>
                    <a:spcPct val="150000"/>
                  </a:lnSpc>
                  <a:buFont typeface="+mj-lt"/>
                  <a:buAutoNum type="arabicPeriod"/>
                </a:pPr>
                <a:r>
                  <a:rPr lang="zh-CN" altLang="en-US" sz="1400" b="0" dirty="0" smtClean="0">
                    <a:latin typeface="+mn-lt"/>
                    <a:ea typeface="+mn-ea"/>
                    <a:sym typeface="+mn-lt"/>
                  </a:rPr>
                  <a:t>办理方式</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a:latin typeface="+mn-lt"/>
                    <a:ea typeface="+mn-ea"/>
                    <a:sym typeface="+mn-lt"/>
                  </a:rPr>
                  <a:t>办理</a:t>
                </a:r>
                <a:r>
                  <a:rPr lang="zh-CN" altLang="en-US" sz="1400" b="0" dirty="0" smtClean="0">
                    <a:latin typeface="+mn-lt"/>
                    <a:ea typeface="+mn-ea"/>
                    <a:sym typeface="+mn-lt"/>
                  </a:rPr>
                  <a:t>渠道</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smtClean="0">
                    <a:latin typeface="+mn-lt"/>
                    <a:ea typeface="+mn-ea"/>
                    <a:sym typeface="+mn-lt"/>
                  </a:rPr>
                  <a:t>申报信息及资料留存</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smtClean="0">
                    <a:latin typeface="+mn-lt"/>
                    <a:ea typeface="+mn-ea"/>
                    <a:sym typeface="+mn-lt"/>
                  </a:rPr>
                  <a:t>接受</a:t>
                </a:r>
                <a:r>
                  <a:rPr lang="zh-CN" altLang="en-US" sz="1400" b="0" dirty="0">
                    <a:latin typeface="+mn-lt"/>
                    <a:ea typeface="+mn-ea"/>
                    <a:sym typeface="+mn-lt"/>
                  </a:rPr>
                  <a:t>年度汇算申报的</a:t>
                </a:r>
                <a:r>
                  <a:rPr lang="zh-CN" altLang="en-US" sz="1400" b="0" dirty="0" smtClean="0">
                    <a:latin typeface="+mn-lt"/>
                    <a:ea typeface="+mn-ea"/>
                    <a:sym typeface="+mn-lt"/>
                  </a:rPr>
                  <a:t>税务机关</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a:latin typeface="+mn-lt"/>
                    <a:ea typeface="+mn-ea"/>
                    <a:sym typeface="+mn-lt"/>
                  </a:rPr>
                  <a:t>年度汇算的退税、</a:t>
                </a:r>
                <a:r>
                  <a:rPr lang="zh-CN" altLang="en-US" sz="1400" b="0" dirty="0" smtClean="0">
                    <a:latin typeface="+mn-lt"/>
                    <a:ea typeface="+mn-ea"/>
                    <a:sym typeface="+mn-lt"/>
                  </a:rPr>
                  <a:t>补税</a:t>
                </a:r>
                <a:endParaRPr lang="en-US" altLang="zh-CN" sz="1400" b="0" dirty="0" smtClean="0">
                  <a:latin typeface="+mn-lt"/>
                  <a:ea typeface="+mn-ea"/>
                  <a:sym typeface="+mn-lt"/>
                </a:endParaRPr>
              </a:p>
              <a:p>
                <a:pPr marL="342900" indent="-342900">
                  <a:lnSpc>
                    <a:spcPct val="150000"/>
                  </a:lnSpc>
                  <a:buFont typeface="+mj-lt"/>
                  <a:buAutoNum type="arabicPeriod"/>
                </a:pPr>
                <a:r>
                  <a:rPr lang="zh-CN" altLang="en-US" sz="1400" b="0" dirty="0" smtClean="0">
                    <a:latin typeface="+mn-lt"/>
                    <a:ea typeface="+mn-ea"/>
                    <a:sym typeface="+mn-lt"/>
                  </a:rPr>
                  <a:t>年度汇算服务</a:t>
                </a:r>
                <a:endParaRPr lang="en-US" altLang="zh-CN" sz="1400" b="0" dirty="0" smtClean="0">
                  <a:latin typeface="+mn-lt"/>
                  <a:ea typeface="+mn-ea"/>
                  <a:sym typeface="+mn-lt"/>
                </a:endParaRPr>
              </a:p>
            </p:txBody>
          </p:sp>
          <p:cxnSp>
            <p:nvCxnSpPr>
              <p:cNvPr id="8" name="直接连接符 7"/>
              <p:cNvCxnSpPr/>
              <p:nvPr/>
            </p:nvCxnSpPr>
            <p:spPr>
              <a:xfrm>
                <a:off x="3822880" y="1024319"/>
                <a:ext cx="0" cy="4482680"/>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9" name="išľïḋé"/>
              <p:cNvSpPr txBox="1"/>
              <p:nvPr/>
            </p:nvSpPr>
            <p:spPr>
              <a:xfrm>
                <a:off x="1113526" y="748307"/>
                <a:ext cx="2521108" cy="552027"/>
              </a:xfrm>
              <a:prstGeom prst="rect">
                <a:avLst/>
              </a:prstGeom>
              <a:solidFill>
                <a:schemeClr val="bg1"/>
              </a:solidFill>
            </p:spPr>
            <p:txBody>
              <a:bodyPr wrap="square" rtlCol="0">
                <a:spAutoFit/>
              </a:bodyPr>
              <a:lstStyle/>
              <a:p>
                <a:pPr algn="r"/>
                <a:r>
                  <a:rPr lang="tr-TR" sz="2100" b="1" dirty="0">
                    <a:solidFill>
                      <a:schemeClr val="accent1"/>
                    </a:solidFill>
                    <a:cs typeface="+mn-ea"/>
                    <a:sym typeface="+mn-lt"/>
                  </a:rPr>
                  <a:t>CONTENTS</a:t>
                </a:r>
              </a:p>
            </p:txBody>
          </p:sp>
        </p:grpSp>
        <p:sp>
          <p:nvSpPr>
            <p:cNvPr id="10" name="poetry_91022"/>
            <p:cNvSpPr>
              <a:spLocks noChangeAspect="1"/>
            </p:cNvSpPr>
            <p:nvPr/>
          </p:nvSpPr>
          <p:spPr bwMode="auto">
            <a:xfrm>
              <a:off x="2379533" y="4867348"/>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bg1">
                <a:lumMod val="85000"/>
              </a:schemeClr>
            </a:solidFill>
            <a:ln>
              <a:noFill/>
            </a:ln>
          </p:spPr>
          <p:txBody>
            <a:bodyPr/>
            <a:lstStyle/>
            <a:p>
              <a:endParaRPr lang="zh-CN" altLang="en-US" sz="1350">
                <a:cs typeface="+mn-ea"/>
                <a:sym typeface="+mn-lt"/>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en-US" altLang="zh-CN" dirty="0">
                <a:latin typeface="Arial" panose="020B0604020202020204" pitchFamily="34" charset="0"/>
                <a:ea typeface="微软雅黑" panose="020B0503020204020204" pitchFamily="34" charset="-122"/>
                <a:cs typeface="+mn-ea"/>
                <a:sym typeface="Arial" panose="020B0604020202020204" pitchFamily="34" charset="0"/>
              </a:rPr>
              <a:t/>
            </a:r>
            <a:br>
              <a:rPr lang="en-US" altLang="zh-CN" dirty="0">
                <a:latin typeface="Arial" panose="020B0604020202020204" pitchFamily="34" charset="0"/>
                <a:ea typeface="微软雅黑" panose="020B0503020204020204" pitchFamily="34" charset="-122"/>
                <a:cs typeface="+mn-ea"/>
                <a:sym typeface="Arial" panose="020B0604020202020204" pitchFamily="34" charset="0"/>
              </a:rPr>
            </a:br>
            <a:r>
              <a:rPr lang="zh-CN" altLang="en-US" dirty="0">
                <a:latin typeface="Arial" panose="020B0604020202020204" pitchFamily="34" charset="0"/>
                <a:ea typeface="微软雅黑" panose="020B0503020204020204" pitchFamily="34" charset="-122"/>
                <a:cs typeface="+mn-ea"/>
                <a:sym typeface="Arial" panose="020B0604020202020204" pitchFamily="34" charset="0"/>
              </a:rPr>
              <a:t>办理渠道</a:t>
            </a:r>
          </a:p>
        </p:txBody>
      </p:sp>
      <p:sp>
        <p:nvSpPr>
          <p:cNvPr id="3" name="文本框 2"/>
          <p:cNvSpPr txBox="1"/>
          <p:nvPr/>
        </p:nvSpPr>
        <p:spPr>
          <a:xfrm>
            <a:off x="1477118" y="1821356"/>
            <a:ext cx="2276475" cy="1419225"/>
          </a:xfrm>
          <a:prstGeom prst="rect">
            <a:avLst/>
          </a:prstGeom>
          <a:noFill/>
        </p:spPr>
        <p:txBody>
          <a:bodyPr wrap="square" rtlCol="0">
            <a:spAutoFit/>
          </a:bodyPr>
          <a:lstStyle/>
          <a:p>
            <a:pPr algn="ctr"/>
            <a:r>
              <a:rPr lang="en-US" altLang="zh-CN" sz="8625" b="0" dirty="0" smtClean="0">
                <a:solidFill>
                  <a:schemeClr val="bg1"/>
                </a:solidFill>
                <a:latin typeface="Impact" panose="020B0806030902050204" pitchFamily="34" charset="0"/>
                <a:ea typeface="华文细黑" panose="02010600040101010101" pitchFamily="2" charset="-122"/>
              </a:rPr>
              <a:t>07</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193795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normAutofit/>
          </a:bodyPr>
          <a:lstStyle/>
          <a:p>
            <a:r>
              <a:rPr lang="zh-CN" altLang="en-US" dirty="0"/>
              <a:t>办理渠道</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21</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07</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400174" y="1465604"/>
            <a:ext cx="6238876" cy="1954381"/>
          </a:xfrm>
          <a:prstGeom prst="rect">
            <a:avLst/>
          </a:prstGeom>
        </p:spPr>
        <p:txBody>
          <a:bodyPr wrap="square">
            <a:spAutoFit/>
          </a:bodyPr>
          <a:lstStyle/>
          <a:p>
            <a:r>
              <a:rPr lang="zh-CN" altLang="en-US" dirty="0" smtClean="0">
                <a:latin typeface="黑体" pitchFamily="49" charset="-122"/>
                <a:ea typeface="黑体" pitchFamily="49" charset="-122"/>
              </a:rPr>
              <a:t>    </a:t>
            </a:r>
            <a:r>
              <a:rPr lang="zh-CN" altLang="en-US" sz="1700" b="1" dirty="0" smtClean="0">
                <a:latin typeface="仿宋" pitchFamily="49" charset="-122"/>
                <a:ea typeface="仿宋" pitchFamily="49" charset="-122"/>
              </a:rPr>
              <a:t>为</a:t>
            </a:r>
            <a:r>
              <a:rPr lang="zh-CN" altLang="en-US" sz="1700" b="1" dirty="0">
                <a:latin typeface="仿宋" pitchFamily="49" charset="-122"/>
                <a:ea typeface="仿宋" pitchFamily="49" charset="-122"/>
              </a:rPr>
              <a:t>便利纳税人，税务机关为纳税人提供高效、快捷的网络办税渠道。纳税人可优先通过网上税务局办理年度汇算，税务机关将按规定为纳税人提供申报表预填服务；不方便通过上述方式办理的，也可以通过邮寄方式或到办税服务厅办理。</a:t>
            </a:r>
          </a:p>
          <a:p>
            <a:r>
              <a:rPr lang="zh-CN" altLang="en-US" sz="1700" b="1" dirty="0" smtClean="0">
                <a:latin typeface="仿宋" pitchFamily="49" charset="-122"/>
                <a:ea typeface="仿宋" pitchFamily="49" charset="-122"/>
              </a:rPr>
              <a:t>    选择</a:t>
            </a:r>
            <a:r>
              <a:rPr lang="zh-CN" altLang="en-US" sz="1700" b="1" dirty="0">
                <a:latin typeface="仿宋" pitchFamily="49" charset="-122"/>
                <a:ea typeface="仿宋" pitchFamily="49" charset="-122"/>
              </a:rPr>
              <a:t>邮寄申报的，纳税人需将申报表寄送至按本公告第九条确定的主管税务机关所在省、自治区、直辖市和计划单列市税务局公告的地址</a:t>
            </a:r>
            <a:r>
              <a:rPr lang="zh-CN" altLang="en-US" dirty="0">
                <a:latin typeface="黑体" pitchFamily="49" charset="-122"/>
                <a:ea typeface="黑体" pitchFamily="49" charset="-122"/>
              </a:rPr>
              <a:t>。</a:t>
            </a:r>
          </a:p>
        </p:txBody>
      </p:sp>
    </p:spTree>
    <p:extLst>
      <p:ext uri="{BB962C8B-B14F-4D97-AF65-F5344CB8AC3E}">
        <p14:creationId xmlns:p14="http://schemas.microsoft.com/office/powerpoint/2010/main" val="27705249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normAutofit/>
          </a:bodyPr>
          <a:lstStyle/>
          <a:p>
            <a:r>
              <a:rPr lang="zh-CN" altLang="en-US" dirty="0"/>
              <a:t>办理渠道</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22</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07</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581150" y="1635773"/>
            <a:ext cx="5762625" cy="1631216"/>
          </a:xfrm>
          <a:prstGeom prst="rect">
            <a:avLst/>
          </a:prstGeom>
        </p:spPr>
        <p:txBody>
          <a:bodyPr wrap="square">
            <a:spAutoFit/>
          </a:bodyPr>
          <a:lstStyle/>
          <a:p>
            <a:r>
              <a:rPr lang="en-US" altLang="zh-CN" sz="2000" b="1" dirty="0">
                <a:latin typeface="仿宋" pitchFamily="49" charset="-122"/>
                <a:ea typeface="仿宋" pitchFamily="49" charset="-122"/>
              </a:rPr>
              <a:t>【</a:t>
            </a:r>
            <a:r>
              <a:rPr lang="zh-CN" altLang="en-US" sz="2000" b="1" dirty="0">
                <a:latin typeface="仿宋" pitchFamily="49" charset="-122"/>
                <a:ea typeface="仿宋" pitchFamily="49" charset="-122"/>
              </a:rPr>
              <a:t>提示</a:t>
            </a:r>
            <a:r>
              <a:rPr lang="en-US" altLang="zh-CN" sz="2000" b="1" dirty="0">
                <a:latin typeface="仿宋" pitchFamily="49" charset="-122"/>
                <a:ea typeface="仿宋" pitchFamily="49" charset="-122"/>
              </a:rPr>
              <a:t>】</a:t>
            </a:r>
          </a:p>
          <a:p>
            <a:r>
              <a:rPr lang="en-US" altLang="zh-CN" sz="2000" b="1" dirty="0">
                <a:latin typeface="仿宋" pitchFamily="49" charset="-122"/>
                <a:ea typeface="仿宋" pitchFamily="49" charset="-122"/>
              </a:rPr>
              <a:t>    </a:t>
            </a:r>
            <a:r>
              <a:rPr lang="zh-CN" altLang="en-US" sz="2000" b="1" dirty="0">
                <a:latin typeface="仿宋" pitchFamily="49" charset="-122"/>
                <a:ea typeface="仿宋" pitchFamily="49" charset="-122"/>
              </a:rPr>
              <a:t>为避免因信息填报有误或寄送地址不清而带来不必要的麻烦</a:t>
            </a:r>
            <a:r>
              <a:rPr lang="zh-CN" altLang="en-US" sz="2000" b="1" dirty="0">
                <a:latin typeface="仿宋" pitchFamily="49" charset="-122"/>
                <a:ea typeface="仿宋" pitchFamily="49" charset="-122"/>
              </a:rPr>
              <a:t>，</a:t>
            </a:r>
            <a:r>
              <a:rPr lang="zh-CN" altLang="en-US" sz="2000" b="1" dirty="0">
                <a:latin typeface="仿宋" pitchFamily="49" charset="-122"/>
                <a:ea typeface="仿宋" pitchFamily="49" charset="-122"/>
              </a:rPr>
              <a:t>邮寄</a:t>
            </a:r>
            <a:r>
              <a:rPr lang="zh-CN" altLang="en-US" sz="2000" b="1" dirty="0">
                <a:latin typeface="仿宋" pitchFamily="49" charset="-122"/>
                <a:ea typeface="仿宋" pitchFamily="49" charset="-122"/>
              </a:rPr>
              <a:t>申报时应</a:t>
            </a:r>
            <a:r>
              <a:rPr lang="zh-CN" altLang="en-US" sz="2000" b="1" dirty="0">
                <a:latin typeface="仿宋" pitchFamily="49" charset="-122"/>
                <a:ea typeface="仿宋" pitchFamily="49" charset="-122"/>
              </a:rPr>
              <a:t>清晰、真实、准确填写本人的相关信息，尤其是姓名、纳税人识别号、有效联系方式等关键信息。</a:t>
            </a:r>
          </a:p>
        </p:txBody>
      </p:sp>
    </p:spTree>
    <p:extLst>
      <p:ext uri="{BB962C8B-B14F-4D97-AF65-F5344CB8AC3E}">
        <p14:creationId xmlns:p14="http://schemas.microsoft.com/office/powerpoint/2010/main" val="1140342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en-US" altLang="zh-CN" dirty="0">
                <a:latin typeface="Arial" panose="020B0604020202020204" pitchFamily="34" charset="0"/>
                <a:ea typeface="微软雅黑" panose="020B0503020204020204" pitchFamily="34" charset="-122"/>
                <a:cs typeface="+mn-ea"/>
                <a:sym typeface="Arial" panose="020B0604020202020204" pitchFamily="34" charset="0"/>
              </a:rPr>
              <a:t/>
            </a:r>
            <a:br>
              <a:rPr lang="en-US" altLang="zh-CN" dirty="0">
                <a:latin typeface="Arial" panose="020B0604020202020204" pitchFamily="34" charset="0"/>
                <a:ea typeface="微软雅黑" panose="020B0503020204020204" pitchFamily="34" charset="-122"/>
                <a:cs typeface="+mn-ea"/>
                <a:sym typeface="Arial" panose="020B0604020202020204" pitchFamily="34" charset="0"/>
              </a:rPr>
            </a:br>
            <a:r>
              <a:rPr lang="zh-CN" altLang="en-US" dirty="0">
                <a:latin typeface="Arial" panose="020B0604020202020204" pitchFamily="34" charset="0"/>
                <a:ea typeface="微软雅黑" panose="020B0503020204020204" pitchFamily="34" charset="-122"/>
                <a:cs typeface="+mn-ea"/>
                <a:sym typeface="Arial" panose="020B0604020202020204" pitchFamily="34" charset="0"/>
              </a:rPr>
              <a:t>申报信息及资料留存</a:t>
            </a:r>
          </a:p>
        </p:txBody>
      </p:sp>
      <p:sp>
        <p:nvSpPr>
          <p:cNvPr id="3" name="文本框 2"/>
          <p:cNvSpPr txBox="1"/>
          <p:nvPr/>
        </p:nvSpPr>
        <p:spPr>
          <a:xfrm>
            <a:off x="1477118" y="1821356"/>
            <a:ext cx="2276475" cy="1419225"/>
          </a:xfrm>
          <a:prstGeom prst="rect">
            <a:avLst/>
          </a:prstGeom>
          <a:noFill/>
        </p:spPr>
        <p:txBody>
          <a:bodyPr wrap="square" rtlCol="0">
            <a:spAutoFit/>
          </a:bodyPr>
          <a:lstStyle/>
          <a:p>
            <a:pPr algn="ctr"/>
            <a:r>
              <a:rPr lang="en-US" altLang="zh-CN" sz="8625" b="0" dirty="0" smtClean="0">
                <a:solidFill>
                  <a:schemeClr val="bg1"/>
                </a:solidFill>
                <a:latin typeface="Impact" panose="020B0806030902050204" pitchFamily="34" charset="0"/>
                <a:ea typeface="华文细黑" panose="02010600040101010101" pitchFamily="2" charset="-122"/>
              </a:rPr>
              <a:t>08</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3108190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申报信息及资料留存</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24</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08</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309687" y="1635773"/>
            <a:ext cx="6381750" cy="1938992"/>
          </a:xfrm>
          <a:prstGeom prst="rect">
            <a:avLst/>
          </a:prstGeom>
        </p:spPr>
        <p:txBody>
          <a:bodyPr wrap="square">
            <a:spAutoFit/>
          </a:bodyPr>
          <a:lstStyle/>
          <a:p>
            <a:r>
              <a:rPr lang="zh-CN" altLang="en-US" dirty="0" smtClean="0">
                <a:latin typeface="黑体" pitchFamily="49" charset="-122"/>
                <a:ea typeface="黑体" pitchFamily="49" charset="-122"/>
              </a:rPr>
              <a:t>    </a:t>
            </a:r>
            <a:r>
              <a:rPr lang="zh-CN" altLang="en-US" sz="1700" b="1" dirty="0" smtClean="0">
                <a:latin typeface="仿宋" pitchFamily="49" charset="-122"/>
                <a:ea typeface="仿宋" pitchFamily="49" charset="-122"/>
              </a:rPr>
              <a:t>纳税人</a:t>
            </a:r>
            <a:r>
              <a:rPr lang="zh-CN" altLang="en-US" sz="1700" b="1" dirty="0">
                <a:latin typeface="仿宋" pitchFamily="49" charset="-122"/>
                <a:ea typeface="仿宋" pitchFamily="49" charset="-122"/>
              </a:rPr>
              <a:t>办理</a:t>
            </a:r>
            <a:r>
              <a:rPr lang="en-US" altLang="zh-CN" sz="1700" b="1" dirty="0">
                <a:latin typeface="仿宋" pitchFamily="49" charset="-122"/>
                <a:ea typeface="仿宋" pitchFamily="49" charset="-122"/>
              </a:rPr>
              <a:t>2020</a:t>
            </a:r>
            <a:r>
              <a:rPr lang="zh-CN" altLang="en-US" sz="1700" b="1" dirty="0">
                <a:latin typeface="仿宋" pitchFamily="49" charset="-122"/>
                <a:ea typeface="仿宋" pitchFamily="49" charset="-122"/>
              </a:rPr>
              <a:t>年度汇算的，适用个人所得税年度自行纳税申报表（附件</a:t>
            </a:r>
            <a:r>
              <a:rPr lang="en-US" altLang="zh-CN" sz="1700" b="1" dirty="0">
                <a:latin typeface="仿宋" pitchFamily="49" charset="-122"/>
                <a:ea typeface="仿宋" pitchFamily="49" charset="-122"/>
              </a:rPr>
              <a:t>2</a:t>
            </a:r>
            <a:r>
              <a:rPr lang="zh-CN" altLang="en-US" sz="1700" b="1" dirty="0">
                <a:latin typeface="仿宋" pitchFamily="49" charset="-122"/>
                <a:ea typeface="仿宋" pitchFamily="49" charset="-122"/>
              </a:rPr>
              <a:t>、</a:t>
            </a:r>
            <a:r>
              <a:rPr lang="en-US" altLang="zh-CN" sz="1700" b="1" dirty="0">
                <a:latin typeface="仿宋" pitchFamily="49" charset="-122"/>
                <a:ea typeface="仿宋" pitchFamily="49" charset="-122"/>
              </a:rPr>
              <a:t>3</a:t>
            </a:r>
            <a:r>
              <a:rPr lang="zh-CN" altLang="en-US" sz="1700" b="1" dirty="0">
                <a:latin typeface="仿宋" pitchFamily="49" charset="-122"/>
                <a:ea typeface="仿宋" pitchFamily="49" charset="-122"/>
              </a:rPr>
              <a:t>），如需修改本人相关基础信息，新增享受扣除或者税收优惠的，还应按规定一并填报相关信息。纳税人需仔细核对，确保所填信息真实、准确、完整。</a:t>
            </a:r>
          </a:p>
          <a:p>
            <a:r>
              <a:rPr lang="zh-CN" altLang="en-US" sz="1700" b="1" dirty="0" smtClean="0">
                <a:latin typeface="仿宋" pitchFamily="49" charset="-122"/>
                <a:ea typeface="仿宋" pitchFamily="49" charset="-122"/>
              </a:rPr>
              <a:t>    纳税人</a:t>
            </a:r>
            <a:r>
              <a:rPr lang="zh-CN" altLang="en-US" sz="1700" b="1" dirty="0">
                <a:latin typeface="仿宋" pitchFamily="49" charset="-122"/>
                <a:ea typeface="仿宋" pitchFamily="49" charset="-122"/>
              </a:rPr>
              <a:t>、代办年度汇算的单位，需各自将年度汇算申报表以及纳税人综合所得收入、扣除、已缴税额或税收优惠等相关资料，自年度汇算期结束之日起留存</a:t>
            </a:r>
            <a:r>
              <a:rPr lang="en-US" altLang="zh-CN" sz="1700" b="1" dirty="0">
                <a:latin typeface="仿宋" pitchFamily="49" charset="-122"/>
                <a:ea typeface="仿宋" pitchFamily="49" charset="-122"/>
              </a:rPr>
              <a:t>5</a:t>
            </a:r>
            <a:r>
              <a:rPr lang="zh-CN" altLang="en-US" sz="1700" b="1" dirty="0">
                <a:latin typeface="仿宋" pitchFamily="49" charset="-122"/>
                <a:ea typeface="仿宋" pitchFamily="49" charset="-122"/>
              </a:rPr>
              <a:t>年。</a:t>
            </a:r>
          </a:p>
        </p:txBody>
      </p:sp>
    </p:spTree>
    <p:extLst>
      <p:ext uri="{BB962C8B-B14F-4D97-AF65-F5344CB8AC3E}">
        <p14:creationId xmlns:p14="http://schemas.microsoft.com/office/powerpoint/2010/main" val="2494498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en-US" altLang="zh-CN" dirty="0">
                <a:latin typeface="Arial" panose="020B0604020202020204" pitchFamily="34" charset="0"/>
                <a:ea typeface="微软雅黑" panose="020B0503020204020204" pitchFamily="34" charset="-122"/>
                <a:cs typeface="+mn-ea"/>
                <a:sym typeface="Arial" panose="020B0604020202020204" pitchFamily="34" charset="0"/>
              </a:rPr>
              <a:t/>
            </a:r>
            <a:br>
              <a:rPr lang="en-US" altLang="zh-CN" dirty="0">
                <a:latin typeface="Arial" panose="020B0604020202020204" pitchFamily="34" charset="0"/>
                <a:ea typeface="微软雅黑" panose="020B0503020204020204" pitchFamily="34" charset="-122"/>
                <a:cs typeface="+mn-ea"/>
                <a:sym typeface="Arial" panose="020B0604020202020204" pitchFamily="34" charset="0"/>
              </a:rPr>
            </a:br>
            <a:r>
              <a:rPr lang="zh-CN" altLang="en-US" dirty="0" smtClean="0">
                <a:latin typeface="Arial" panose="020B0604020202020204" pitchFamily="34" charset="0"/>
                <a:ea typeface="微软雅黑" panose="020B0503020204020204" pitchFamily="34" charset="-122"/>
                <a:cs typeface="+mn-ea"/>
                <a:sym typeface="Arial" panose="020B0604020202020204" pitchFamily="34" charset="0"/>
              </a:rPr>
              <a:t>接受</a:t>
            </a:r>
            <a:r>
              <a:rPr lang="zh-CN" altLang="en-US" dirty="0">
                <a:latin typeface="Arial" panose="020B0604020202020204" pitchFamily="34" charset="0"/>
                <a:ea typeface="微软雅黑" panose="020B0503020204020204" pitchFamily="34" charset="-122"/>
                <a:cs typeface="+mn-ea"/>
                <a:sym typeface="Arial" panose="020B0604020202020204" pitchFamily="34" charset="0"/>
              </a:rPr>
              <a:t>年度汇算申报的税务机关</a:t>
            </a:r>
          </a:p>
        </p:txBody>
      </p:sp>
      <p:sp>
        <p:nvSpPr>
          <p:cNvPr id="3" name="文本框 2"/>
          <p:cNvSpPr txBox="1"/>
          <p:nvPr/>
        </p:nvSpPr>
        <p:spPr>
          <a:xfrm>
            <a:off x="1477118" y="1821356"/>
            <a:ext cx="2276475" cy="1419225"/>
          </a:xfrm>
          <a:prstGeom prst="rect">
            <a:avLst/>
          </a:prstGeom>
          <a:noFill/>
        </p:spPr>
        <p:txBody>
          <a:bodyPr wrap="square" rtlCol="0">
            <a:spAutoFit/>
          </a:bodyPr>
          <a:lstStyle/>
          <a:p>
            <a:pPr algn="ctr"/>
            <a:r>
              <a:rPr lang="en-US" altLang="zh-CN" sz="8625" b="0" dirty="0" smtClean="0">
                <a:solidFill>
                  <a:schemeClr val="bg1"/>
                </a:solidFill>
                <a:latin typeface="Impact" panose="020B0806030902050204" pitchFamily="34" charset="0"/>
                <a:ea typeface="华文细黑" panose="02010600040101010101" pitchFamily="2" charset="-122"/>
              </a:rPr>
              <a:t>09</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1397543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smtClean="0"/>
              <a:t>接受</a:t>
            </a:r>
            <a:r>
              <a:rPr lang="zh-CN" altLang="en-US" dirty="0"/>
              <a:t>年度汇算申报的税务机关</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26</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09</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19150" y="1340498"/>
            <a:ext cx="7419975" cy="3193438"/>
          </a:xfrm>
          <a:prstGeom prst="rect">
            <a:avLst/>
          </a:prstGeom>
        </p:spPr>
        <p:txBody>
          <a:bodyPr wrap="square">
            <a:spAutoFit/>
          </a:bodyPr>
          <a:lstStyle/>
          <a:p>
            <a:pPr>
              <a:lnSpc>
                <a:spcPct val="150000"/>
              </a:lnSpc>
            </a:pPr>
            <a:r>
              <a:rPr lang="zh-CN" altLang="en-US" dirty="0" smtClean="0">
                <a:solidFill>
                  <a:srgbClr val="000000"/>
                </a:solidFill>
                <a:latin typeface="黑体" panose="02010609060101010101" pitchFamily="49" charset="-122"/>
                <a:ea typeface="黑体" panose="02010609060101010101" pitchFamily="49" charset="-122"/>
                <a:cs typeface="宋体" panose="02010600030101010101" pitchFamily="2" charset="-122"/>
              </a:rPr>
              <a:t>    </a:t>
            </a:r>
            <a:r>
              <a:rPr lang="zh-CN" altLang="en-US" sz="1700" b="1" dirty="0" smtClean="0">
                <a:solidFill>
                  <a:srgbClr val="000000"/>
                </a:solidFill>
                <a:latin typeface="仿宋" pitchFamily="49" charset="-122"/>
                <a:ea typeface="仿宋" pitchFamily="49" charset="-122"/>
                <a:cs typeface="宋体" panose="02010600030101010101" pitchFamily="2" charset="-122"/>
              </a:rPr>
              <a:t>按照</a:t>
            </a:r>
            <a:r>
              <a:rPr lang="zh-CN" altLang="en-US" sz="1700" b="1" dirty="0">
                <a:solidFill>
                  <a:srgbClr val="000000"/>
                </a:solidFill>
                <a:latin typeface="仿宋" pitchFamily="49" charset="-122"/>
                <a:ea typeface="仿宋" pitchFamily="49" charset="-122"/>
                <a:cs typeface="宋体" panose="02010600030101010101" pitchFamily="2" charset="-122"/>
              </a:rPr>
              <a:t>方便就近原则，纳税人自行办理或受托人为纳税人代为办理年度汇算的，向纳税人任职受雇单位的主管税务机关申报；有两处及以上任职受雇单位的，可自主选择向其中一处申报。</a:t>
            </a:r>
          </a:p>
          <a:p>
            <a:pPr>
              <a:lnSpc>
                <a:spcPct val="150000"/>
              </a:lnSpc>
            </a:pPr>
            <a:r>
              <a:rPr lang="zh-CN" altLang="en-US" sz="1700" b="1" dirty="0" smtClean="0">
                <a:solidFill>
                  <a:srgbClr val="000000"/>
                </a:solidFill>
                <a:latin typeface="仿宋" pitchFamily="49" charset="-122"/>
                <a:ea typeface="仿宋" pitchFamily="49" charset="-122"/>
                <a:cs typeface="宋体" panose="02010600030101010101" pitchFamily="2" charset="-122"/>
              </a:rPr>
              <a:t>    纳税人</a:t>
            </a:r>
            <a:r>
              <a:rPr lang="zh-CN" altLang="en-US" sz="1700" b="1" dirty="0">
                <a:solidFill>
                  <a:srgbClr val="000000"/>
                </a:solidFill>
                <a:latin typeface="仿宋" pitchFamily="49" charset="-122"/>
                <a:ea typeface="仿宋" pitchFamily="49" charset="-122"/>
                <a:cs typeface="宋体" panose="02010600030101010101" pitchFamily="2" charset="-122"/>
              </a:rPr>
              <a:t>没有任职受雇单位的，向其户籍所在地、经常居住地或者主要收入来源地的主管税务机关申报。主要收入来源地，是指纳税人纳税年度内取得的劳务报酬、稿酬及特许权使用费三项所得累计收入最大的扣缴义务人所在地。</a:t>
            </a:r>
          </a:p>
          <a:p>
            <a:pPr>
              <a:lnSpc>
                <a:spcPct val="150000"/>
              </a:lnSpc>
            </a:pPr>
            <a:r>
              <a:rPr lang="zh-CN" altLang="en-US" sz="1700" b="1" dirty="0" smtClean="0">
                <a:solidFill>
                  <a:srgbClr val="000000"/>
                </a:solidFill>
                <a:latin typeface="仿宋" pitchFamily="49" charset="-122"/>
                <a:ea typeface="仿宋" pitchFamily="49" charset="-122"/>
                <a:cs typeface="宋体" panose="02010600030101010101" pitchFamily="2" charset="-122"/>
              </a:rPr>
              <a:t>    单位</a:t>
            </a:r>
            <a:r>
              <a:rPr lang="zh-CN" altLang="en-US" sz="1700" b="1" dirty="0">
                <a:solidFill>
                  <a:srgbClr val="000000"/>
                </a:solidFill>
                <a:latin typeface="仿宋" pitchFamily="49" charset="-122"/>
                <a:ea typeface="仿宋" pitchFamily="49" charset="-122"/>
                <a:cs typeface="宋体" panose="02010600030101010101" pitchFamily="2" charset="-122"/>
              </a:rPr>
              <a:t>为纳税人代办年度汇算的，向单位的主管税务机关申报。</a:t>
            </a:r>
          </a:p>
        </p:txBody>
      </p:sp>
    </p:spTree>
    <p:extLst>
      <p:ext uri="{BB962C8B-B14F-4D97-AF65-F5344CB8AC3E}">
        <p14:creationId xmlns:p14="http://schemas.microsoft.com/office/powerpoint/2010/main" val="41469241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smtClean="0"/>
              <a:t>接受</a:t>
            </a:r>
            <a:r>
              <a:rPr lang="zh-CN" altLang="en-US" dirty="0"/>
              <a:t>年度汇算申报的税务机关</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27</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09</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19150" y="1340498"/>
            <a:ext cx="7419975" cy="3170355"/>
          </a:xfrm>
          <a:prstGeom prst="rect">
            <a:avLst/>
          </a:prstGeom>
        </p:spPr>
        <p:txBody>
          <a:bodyPr wrap="square">
            <a:spAutoFit/>
          </a:bodyPr>
          <a:lstStyle/>
          <a:p>
            <a:pPr>
              <a:lnSpc>
                <a:spcPct val="150000"/>
              </a:lnSpc>
            </a:pPr>
            <a:r>
              <a:rPr lang="zh-CN" altLang="en-US" sz="1700" b="1" dirty="0">
                <a:solidFill>
                  <a:srgbClr val="000000"/>
                </a:solidFill>
                <a:latin typeface="仿宋" pitchFamily="49" charset="-122"/>
                <a:ea typeface="仿宋" pitchFamily="49" charset="-122"/>
                <a:cs typeface="宋体" panose="02010600030101010101" pitchFamily="2" charset="-122"/>
              </a:rPr>
              <a:t>    </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提示</a:t>
            </a:r>
            <a:r>
              <a:rPr lang="en-US" altLang="zh-CN" sz="1700" b="1" dirty="0">
                <a:solidFill>
                  <a:srgbClr val="000000"/>
                </a:solidFill>
                <a:latin typeface="仿宋" pitchFamily="49" charset="-122"/>
                <a:ea typeface="仿宋" pitchFamily="49" charset="-122"/>
                <a:cs typeface="宋体" panose="02010600030101010101" pitchFamily="2" charset="-122"/>
              </a:rPr>
              <a:t>】</a:t>
            </a:r>
          </a:p>
          <a:p>
            <a:pPr>
              <a:lnSpc>
                <a:spcPct val="150000"/>
              </a:lnSpc>
            </a:pPr>
            <a:r>
              <a:rPr lang="en-US" altLang="zh-CN" sz="1700" b="1" dirty="0">
                <a:solidFill>
                  <a:srgbClr val="000000"/>
                </a:solidFill>
                <a:latin typeface="仿宋" pitchFamily="49" charset="-122"/>
                <a:ea typeface="仿宋" pitchFamily="49" charset="-122"/>
                <a:cs typeface="宋体" panose="02010600030101010101" pitchFamily="2" charset="-122"/>
              </a:rPr>
              <a:t>    </a:t>
            </a:r>
            <a:r>
              <a:rPr lang="zh-CN" altLang="en-US" sz="1700" b="1" dirty="0">
                <a:solidFill>
                  <a:srgbClr val="000000"/>
                </a:solidFill>
                <a:latin typeface="仿宋" pitchFamily="49" charset="-122"/>
                <a:ea typeface="仿宋" pitchFamily="49" charset="-122"/>
                <a:cs typeface="宋体" panose="02010600030101010101" pitchFamily="2" charset="-122"/>
              </a:rPr>
              <a:t>这里的年度汇算主管税务机关，指的是接受纳税人提交的年度汇算申报、对纳税人提交的申报信息进行必要审核，并办理退税或者补税等相关事宜的税务机关，并非等同于年度汇算“物理上的办理地点”。</a:t>
            </a:r>
          </a:p>
          <a:p>
            <a:pPr>
              <a:lnSpc>
                <a:spcPct val="150000"/>
              </a:lnSpc>
            </a:pPr>
            <a:r>
              <a:rPr lang="zh-CN" altLang="en-US" sz="1700" b="1" dirty="0">
                <a:solidFill>
                  <a:srgbClr val="000000"/>
                </a:solidFill>
                <a:latin typeface="仿宋" pitchFamily="49" charset="-122"/>
                <a:ea typeface="仿宋" pitchFamily="49" charset="-122"/>
                <a:cs typeface="宋体" panose="02010600030101010101" pitchFamily="2" charset="-122"/>
              </a:rPr>
              <a:t>    若纳税人通过网络远程办理年度汇算，可在信息系统提示帮助下，根据前述原则在办税软件中正确选择税务机关并提交申报即可，以便税务机关更好提供服务并处理后续相关事宜。当然，在网络办理不方便的情况下，纳税人也可以前往前述规定的税务机关办理。</a:t>
            </a:r>
          </a:p>
        </p:txBody>
      </p:sp>
    </p:spTree>
    <p:extLst>
      <p:ext uri="{BB962C8B-B14F-4D97-AF65-F5344CB8AC3E}">
        <p14:creationId xmlns:p14="http://schemas.microsoft.com/office/powerpoint/2010/main" val="20383792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zh-CN" altLang="en-US" dirty="0">
                <a:latin typeface="Arial" panose="020B0604020202020204" pitchFamily="34" charset="0"/>
                <a:ea typeface="微软雅黑" panose="020B0503020204020204" pitchFamily="34" charset="-122"/>
                <a:cs typeface="+mn-ea"/>
                <a:sym typeface="Arial" panose="020B0604020202020204" pitchFamily="34" charset="0"/>
              </a:rPr>
              <a:t>年度汇算的退税、补税</a:t>
            </a:r>
          </a:p>
        </p:txBody>
      </p:sp>
      <p:sp>
        <p:nvSpPr>
          <p:cNvPr id="3" name="文本框 2"/>
          <p:cNvSpPr txBox="1"/>
          <p:nvPr/>
        </p:nvSpPr>
        <p:spPr>
          <a:xfrm>
            <a:off x="1477118" y="1821356"/>
            <a:ext cx="2276475" cy="1419225"/>
          </a:xfrm>
          <a:prstGeom prst="rect">
            <a:avLst/>
          </a:prstGeom>
          <a:noFill/>
        </p:spPr>
        <p:txBody>
          <a:bodyPr wrap="square" rtlCol="0">
            <a:spAutoFit/>
          </a:bodyPr>
          <a:lstStyle/>
          <a:p>
            <a:pPr algn="ctr"/>
            <a:r>
              <a:rPr lang="en-US" altLang="zh-CN" sz="8625" dirty="0" smtClean="0">
                <a:solidFill>
                  <a:schemeClr val="bg1"/>
                </a:solidFill>
                <a:latin typeface="Impact" panose="020B0806030902050204" pitchFamily="34" charset="0"/>
                <a:ea typeface="华文细黑" panose="02010600040101010101" pitchFamily="2" charset="-122"/>
              </a:rPr>
              <a:t>10</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493142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年度汇算的退税、补税</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29</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10</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1295400" y="1671708"/>
            <a:ext cx="6619875" cy="1938992"/>
          </a:xfrm>
          <a:prstGeom prst="rect">
            <a:avLst/>
          </a:prstGeom>
        </p:spPr>
        <p:txBody>
          <a:bodyPr wrap="square">
            <a:spAutoFit/>
          </a:bodyPr>
          <a:lstStyle/>
          <a:p>
            <a:r>
              <a:rPr lang="zh-CN" altLang="en-US" dirty="0" smtClean="0">
                <a:latin typeface="黑体" pitchFamily="49" charset="-122"/>
                <a:ea typeface="黑体" pitchFamily="49" charset="-122"/>
              </a:rPr>
              <a:t>   </a:t>
            </a:r>
            <a:r>
              <a:rPr lang="zh-CN" altLang="en-US"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一）办理退税</a:t>
            </a:r>
          </a:p>
          <a:p>
            <a:r>
              <a:rPr lang="zh-CN" altLang="en-US" sz="1700" b="1" dirty="0">
                <a:solidFill>
                  <a:srgbClr val="000000"/>
                </a:solidFill>
                <a:latin typeface="仿宋" pitchFamily="49" charset="-122"/>
                <a:ea typeface="仿宋" pitchFamily="49" charset="-122"/>
                <a:cs typeface="宋体" panose="02010600030101010101" pitchFamily="2" charset="-122"/>
              </a:rPr>
              <a:t>    纳税人</a:t>
            </a:r>
            <a:r>
              <a:rPr lang="zh-CN" altLang="en-US" sz="1700" b="1" dirty="0">
                <a:solidFill>
                  <a:srgbClr val="000000"/>
                </a:solidFill>
                <a:latin typeface="仿宋" pitchFamily="49" charset="-122"/>
                <a:ea typeface="仿宋" pitchFamily="49" charset="-122"/>
                <a:cs typeface="宋体" panose="02010600030101010101" pitchFamily="2" charset="-122"/>
              </a:rPr>
              <a:t>申请年度汇算退税，应当提供其在中国境内开设的符合条件的银行账户。税务机关按规定审核后，按照国库管理有关规定，在本公告第九条确定的接受年度汇算申报的税务机关所在地（即汇算清缴地）就地办理税款退库。纳税人未提供本人有效银行账户，或者提供的信息资料有误的，税务机关将通知纳税人更正，纳税人按要求更正后依法办理退税。</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zh-CN" altLang="en-US" dirty="0">
                <a:latin typeface="Arial" panose="020B0604020202020204" pitchFamily="34" charset="0"/>
                <a:ea typeface="微软雅黑" panose="020B0503020204020204" pitchFamily="34" charset="-122"/>
                <a:cs typeface="+mn-ea"/>
                <a:sym typeface="Arial" panose="020B0604020202020204" pitchFamily="34" charset="0"/>
              </a:rPr>
              <a:t>年度汇算的内容</a:t>
            </a:r>
          </a:p>
        </p:txBody>
      </p:sp>
      <p:sp>
        <p:nvSpPr>
          <p:cNvPr id="7" name="文本框 6"/>
          <p:cNvSpPr txBox="1"/>
          <p:nvPr/>
        </p:nvSpPr>
        <p:spPr>
          <a:xfrm>
            <a:off x="1477118" y="1821356"/>
            <a:ext cx="2276475" cy="1419225"/>
          </a:xfrm>
          <a:prstGeom prst="rect">
            <a:avLst/>
          </a:prstGeom>
          <a:noFill/>
        </p:spPr>
        <p:txBody>
          <a:bodyPr wrap="square" rtlCol="0">
            <a:spAutoFit/>
          </a:bodyPr>
          <a:lstStyle/>
          <a:p>
            <a:pPr algn="ctr"/>
            <a:r>
              <a:rPr lang="en-US" altLang="zh-CN" sz="8625" b="0" dirty="0">
                <a:solidFill>
                  <a:schemeClr val="bg1"/>
                </a:solidFill>
                <a:latin typeface="Impact" panose="020B0806030902050204" pitchFamily="34" charset="0"/>
                <a:ea typeface="华文细黑" panose="02010600040101010101" pitchFamily="2" charset="-122"/>
              </a:rPr>
              <a:t>01</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年度汇算的退税、补税</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30</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10</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1333500" y="1595508"/>
            <a:ext cx="6657975" cy="2185214"/>
          </a:xfrm>
          <a:prstGeom prst="rect">
            <a:avLst/>
          </a:prstGeom>
        </p:spPr>
        <p:txBody>
          <a:bodyPr wrap="square">
            <a:spAutoFit/>
          </a:bodyPr>
          <a:lstStyle/>
          <a:p>
            <a:r>
              <a:rPr lang="zh-CN" altLang="en-US" sz="1700" b="1" dirty="0">
                <a:solidFill>
                  <a:srgbClr val="000000"/>
                </a:solidFill>
                <a:latin typeface="仿宋" pitchFamily="49" charset="-122"/>
                <a:ea typeface="仿宋" pitchFamily="49" charset="-122"/>
                <a:cs typeface="宋体" panose="02010600030101010101" pitchFamily="2" charset="-122"/>
              </a:rPr>
              <a:t>    为</a:t>
            </a:r>
            <a:r>
              <a:rPr lang="zh-CN" altLang="en-US" sz="1700" b="1" dirty="0">
                <a:solidFill>
                  <a:srgbClr val="000000"/>
                </a:solidFill>
                <a:latin typeface="仿宋" pitchFamily="49" charset="-122"/>
                <a:ea typeface="仿宋" pitchFamily="49" charset="-122"/>
                <a:cs typeface="宋体" panose="02010600030101010101" pitchFamily="2" charset="-122"/>
              </a:rPr>
              <a:t>方便纳税人获取退税，综合所得全年收入额不超过</a:t>
            </a:r>
            <a:r>
              <a:rPr lang="en-US" altLang="zh-CN" sz="1700" b="1" dirty="0">
                <a:solidFill>
                  <a:srgbClr val="000000"/>
                </a:solidFill>
                <a:latin typeface="仿宋" pitchFamily="49" charset="-122"/>
                <a:ea typeface="仿宋" pitchFamily="49" charset="-122"/>
                <a:cs typeface="宋体" panose="02010600030101010101" pitchFamily="2" charset="-122"/>
              </a:rPr>
              <a:t>6</a:t>
            </a:r>
            <a:r>
              <a:rPr lang="zh-CN" altLang="en-US" sz="1700" b="1" dirty="0">
                <a:solidFill>
                  <a:srgbClr val="000000"/>
                </a:solidFill>
                <a:latin typeface="仿宋" pitchFamily="49" charset="-122"/>
                <a:ea typeface="仿宋" pitchFamily="49" charset="-122"/>
                <a:cs typeface="宋体" panose="02010600030101010101" pitchFamily="2" charset="-122"/>
              </a:rPr>
              <a:t>万元且已预缴个人所得税的，税务机关在网上税务局提供便捷退税功能。纳税人可以在</a:t>
            </a:r>
            <a:r>
              <a:rPr lang="en-US" altLang="zh-CN" sz="1700" b="1" dirty="0">
                <a:solidFill>
                  <a:srgbClr val="000000"/>
                </a:solidFill>
                <a:latin typeface="仿宋" pitchFamily="49" charset="-122"/>
                <a:ea typeface="仿宋" pitchFamily="49" charset="-122"/>
                <a:cs typeface="宋体" panose="02010600030101010101" pitchFamily="2" charset="-122"/>
              </a:rPr>
              <a:t>2021</a:t>
            </a:r>
            <a:r>
              <a:rPr lang="zh-CN" altLang="en-US" sz="1700" b="1" dirty="0">
                <a:solidFill>
                  <a:srgbClr val="000000"/>
                </a:solidFill>
                <a:latin typeface="仿宋" pitchFamily="49" charset="-122"/>
                <a:ea typeface="仿宋" pitchFamily="49" charset="-122"/>
                <a:cs typeface="宋体" panose="02010600030101010101" pitchFamily="2" charset="-122"/>
              </a:rPr>
              <a:t>年</a:t>
            </a:r>
            <a:r>
              <a:rPr lang="en-US" altLang="zh-CN" sz="1700" b="1" dirty="0">
                <a:solidFill>
                  <a:srgbClr val="000000"/>
                </a:solidFill>
                <a:latin typeface="仿宋" pitchFamily="49" charset="-122"/>
                <a:ea typeface="仿宋" pitchFamily="49" charset="-122"/>
                <a:cs typeface="宋体" panose="02010600030101010101" pitchFamily="2" charset="-122"/>
              </a:rPr>
              <a:t>3</a:t>
            </a:r>
            <a:r>
              <a:rPr lang="zh-CN" altLang="en-US" sz="1700" b="1" dirty="0">
                <a:solidFill>
                  <a:srgbClr val="000000"/>
                </a:solidFill>
                <a:latin typeface="仿宋" pitchFamily="49" charset="-122"/>
                <a:ea typeface="仿宋" pitchFamily="49" charset="-122"/>
                <a:cs typeface="宋体" panose="02010600030101010101" pitchFamily="2" charset="-122"/>
              </a:rPr>
              <a:t>月</a:t>
            </a:r>
            <a:r>
              <a:rPr lang="en-US" altLang="zh-CN" sz="1700" b="1" dirty="0">
                <a:solidFill>
                  <a:srgbClr val="000000"/>
                </a:solidFill>
                <a:latin typeface="仿宋" pitchFamily="49" charset="-122"/>
                <a:ea typeface="仿宋" pitchFamily="49" charset="-122"/>
                <a:cs typeface="宋体" panose="02010600030101010101" pitchFamily="2" charset="-122"/>
              </a:rPr>
              <a:t>1</a:t>
            </a:r>
            <a:r>
              <a:rPr lang="zh-CN" altLang="en-US" sz="1700" b="1" dirty="0">
                <a:solidFill>
                  <a:srgbClr val="000000"/>
                </a:solidFill>
                <a:latin typeface="仿宋" pitchFamily="49" charset="-122"/>
                <a:ea typeface="仿宋" pitchFamily="49" charset="-122"/>
                <a:cs typeface="宋体" panose="02010600030101010101" pitchFamily="2" charset="-122"/>
              </a:rPr>
              <a:t>日至</a:t>
            </a:r>
            <a:r>
              <a:rPr lang="en-US" altLang="zh-CN" sz="1700" b="1" dirty="0">
                <a:solidFill>
                  <a:srgbClr val="000000"/>
                </a:solidFill>
                <a:latin typeface="仿宋" pitchFamily="49" charset="-122"/>
                <a:ea typeface="仿宋" pitchFamily="49" charset="-122"/>
                <a:cs typeface="宋体" panose="02010600030101010101" pitchFamily="2" charset="-122"/>
              </a:rPr>
              <a:t>5</a:t>
            </a:r>
            <a:r>
              <a:rPr lang="zh-CN" altLang="en-US" sz="1700" b="1" dirty="0">
                <a:solidFill>
                  <a:srgbClr val="000000"/>
                </a:solidFill>
                <a:latin typeface="仿宋" pitchFamily="49" charset="-122"/>
                <a:ea typeface="仿宋" pitchFamily="49" charset="-122"/>
                <a:cs typeface="宋体" panose="02010600030101010101" pitchFamily="2" charset="-122"/>
              </a:rPr>
              <a:t>月</a:t>
            </a:r>
            <a:r>
              <a:rPr lang="en-US" altLang="zh-CN" sz="1700" b="1" dirty="0">
                <a:solidFill>
                  <a:srgbClr val="000000"/>
                </a:solidFill>
                <a:latin typeface="仿宋" pitchFamily="49" charset="-122"/>
                <a:ea typeface="仿宋" pitchFamily="49" charset="-122"/>
                <a:cs typeface="宋体" panose="02010600030101010101" pitchFamily="2" charset="-122"/>
              </a:rPr>
              <a:t>31</a:t>
            </a:r>
            <a:r>
              <a:rPr lang="zh-CN" altLang="en-US" sz="1700" b="1" dirty="0">
                <a:solidFill>
                  <a:srgbClr val="000000"/>
                </a:solidFill>
                <a:latin typeface="仿宋" pitchFamily="49" charset="-122"/>
                <a:ea typeface="仿宋" pitchFamily="49" charset="-122"/>
                <a:cs typeface="宋体" panose="02010600030101010101" pitchFamily="2" charset="-122"/>
              </a:rPr>
              <a:t>日期间，通过简易申报表办理年度汇算退税。</a:t>
            </a:r>
          </a:p>
          <a:p>
            <a:r>
              <a:rPr lang="zh-CN" altLang="en-US" sz="1700" b="1" dirty="0">
                <a:solidFill>
                  <a:srgbClr val="000000"/>
                </a:solidFill>
                <a:latin typeface="仿宋" pitchFamily="49" charset="-122"/>
                <a:ea typeface="仿宋" pitchFamily="49" charset="-122"/>
                <a:cs typeface="宋体" panose="02010600030101010101" pitchFamily="2" charset="-122"/>
              </a:rPr>
              <a:t>    申请</a:t>
            </a:r>
            <a:r>
              <a:rPr lang="en-US" altLang="zh-CN" sz="1700" b="1" dirty="0">
                <a:solidFill>
                  <a:srgbClr val="000000"/>
                </a:solidFill>
                <a:latin typeface="仿宋" pitchFamily="49" charset="-122"/>
                <a:ea typeface="仿宋" pitchFamily="49" charset="-122"/>
                <a:cs typeface="宋体" panose="02010600030101010101" pitchFamily="2" charset="-122"/>
              </a:rPr>
              <a:t>2020</a:t>
            </a:r>
            <a:r>
              <a:rPr lang="zh-CN" altLang="en-US" sz="1700" b="1" dirty="0">
                <a:solidFill>
                  <a:srgbClr val="000000"/>
                </a:solidFill>
                <a:latin typeface="仿宋" pitchFamily="49" charset="-122"/>
                <a:ea typeface="仿宋" pitchFamily="49" charset="-122"/>
                <a:cs typeface="宋体" panose="02010600030101010101" pitchFamily="2" charset="-122"/>
              </a:rPr>
              <a:t>年度汇算退税的纳税人，如存在应当办理</a:t>
            </a:r>
            <a:r>
              <a:rPr lang="en-US" altLang="zh-CN" sz="1700" b="1" dirty="0">
                <a:solidFill>
                  <a:srgbClr val="000000"/>
                </a:solidFill>
                <a:latin typeface="仿宋" pitchFamily="49" charset="-122"/>
                <a:ea typeface="仿宋" pitchFamily="49" charset="-122"/>
                <a:cs typeface="宋体" panose="02010600030101010101" pitchFamily="2" charset="-122"/>
              </a:rPr>
              <a:t>2019</a:t>
            </a:r>
            <a:r>
              <a:rPr lang="zh-CN" altLang="en-US" sz="1700" b="1" dirty="0">
                <a:solidFill>
                  <a:srgbClr val="000000"/>
                </a:solidFill>
                <a:latin typeface="仿宋" pitchFamily="49" charset="-122"/>
                <a:ea typeface="仿宋" pitchFamily="49" charset="-122"/>
                <a:cs typeface="宋体" panose="02010600030101010101" pitchFamily="2" charset="-122"/>
              </a:rPr>
              <a:t>年度汇算补税但未办理，或者经税务机关通知</a:t>
            </a:r>
            <a:r>
              <a:rPr lang="en-US" altLang="zh-CN" sz="1700" b="1" dirty="0">
                <a:solidFill>
                  <a:srgbClr val="000000"/>
                </a:solidFill>
                <a:latin typeface="仿宋" pitchFamily="49" charset="-122"/>
                <a:ea typeface="仿宋" pitchFamily="49" charset="-122"/>
                <a:cs typeface="宋体" panose="02010600030101010101" pitchFamily="2" charset="-122"/>
              </a:rPr>
              <a:t>2019</a:t>
            </a:r>
            <a:r>
              <a:rPr lang="zh-CN" altLang="en-US" sz="1700" b="1" dirty="0">
                <a:solidFill>
                  <a:srgbClr val="000000"/>
                </a:solidFill>
                <a:latin typeface="仿宋" pitchFamily="49" charset="-122"/>
                <a:ea typeface="仿宋" pitchFamily="49" charset="-122"/>
                <a:cs typeface="宋体" panose="02010600030101010101" pitchFamily="2" charset="-122"/>
              </a:rPr>
              <a:t>年度汇算申报存在疑点但拒不更正或说明情况的，需在办理</a:t>
            </a:r>
            <a:r>
              <a:rPr lang="en-US" altLang="zh-CN" sz="1700" b="1" dirty="0">
                <a:solidFill>
                  <a:srgbClr val="000000"/>
                </a:solidFill>
                <a:latin typeface="仿宋" pitchFamily="49" charset="-122"/>
                <a:ea typeface="仿宋" pitchFamily="49" charset="-122"/>
                <a:cs typeface="宋体" panose="02010600030101010101" pitchFamily="2" charset="-122"/>
              </a:rPr>
              <a:t>2019</a:t>
            </a:r>
            <a:r>
              <a:rPr lang="zh-CN" altLang="en-US" sz="1700" b="1" dirty="0">
                <a:solidFill>
                  <a:srgbClr val="000000"/>
                </a:solidFill>
                <a:latin typeface="仿宋" pitchFamily="49" charset="-122"/>
                <a:ea typeface="仿宋" pitchFamily="49" charset="-122"/>
                <a:cs typeface="宋体" panose="02010600030101010101" pitchFamily="2" charset="-122"/>
              </a:rPr>
              <a:t>年度汇算申报补税、更正申报或者说明有关情况后依法申请退税。</a:t>
            </a:r>
          </a:p>
        </p:txBody>
      </p:sp>
    </p:spTree>
    <p:extLst>
      <p:ext uri="{BB962C8B-B14F-4D97-AF65-F5344CB8AC3E}">
        <p14:creationId xmlns:p14="http://schemas.microsoft.com/office/powerpoint/2010/main" val="33369482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年度汇算的退税、补税</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31</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10</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733425" y="1166883"/>
            <a:ext cx="7734299" cy="3970318"/>
          </a:xfrm>
          <a:prstGeom prst="rect">
            <a:avLst/>
          </a:prstGeom>
        </p:spPr>
        <p:txBody>
          <a:bodyPr wrap="square">
            <a:spAutoFit/>
          </a:bodyPr>
          <a:lstStyle/>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a:t>
            </a:r>
            <a:r>
              <a:rPr lang="en-US" altLang="zh-CN" sz="1400" b="1" dirty="0">
                <a:solidFill>
                  <a:srgbClr val="000000"/>
                </a:solidFill>
                <a:latin typeface="仿宋" pitchFamily="49" charset="-122"/>
                <a:ea typeface="仿宋" pitchFamily="49" charset="-122"/>
                <a:cs typeface="宋体" panose="02010600030101010101" pitchFamily="2" charset="-122"/>
              </a:rPr>
              <a:t>【</a:t>
            </a:r>
            <a:r>
              <a:rPr lang="zh-CN" altLang="en-US" sz="1400" b="1" dirty="0">
                <a:solidFill>
                  <a:srgbClr val="000000"/>
                </a:solidFill>
                <a:latin typeface="仿宋" pitchFamily="49" charset="-122"/>
                <a:ea typeface="仿宋" pitchFamily="49" charset="-122"/>
                <a:cs typeface="宋体" panose="02010600030101010101" pitchFamily="2" charset="-122"/>
              </a:rPr>
              <a:t>提示</a:t>
            </a:r>
            <a:r>
              <a:rPr lang="en-US" altLang="zh-CN" sz="1400" b="1" dirty="0">
                <a:solidFill>
                  <a:srgbClr val="000000"/>
                </a:solidFill>
                <a:latin typeface="仿宋" pitchFamily="49" charset="-122"/>
                <a:ea typeface="仿宋" pitchFamily="49" charset="-122"/>
                <a:cs typeface="宋体" panose="02010600030101010101" pitchFamily="2" charset="-122"/>
              </a:rPr>
              <a:t>1】</a:t>
            </a:r>
            <a:r>
              <a:rPr lang="zh-CN" altLang="en-US" sz="1400" b="1" dirty="0">
                <a:solidFill>
                  <a:srgbClr val="000000"/>
                </a:solidFill>
                <a:latin typeface="仿宋" pitchFamily="49" charset="-122"/>
                <a:ea typeface="仿宋" pitchFamily="49" charset="-122"/>
                <a:cs typeface="宋体" panose="02010600030101010101" pitchFamily="2" charset="-122"/>
              </a:rPr>
              <a:t>年度汇算涉及以前年度吗？</a:t>
            </a: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不</a:t>
            </a:r>
            <a:r>
              <a:rPr lang="zh-CN" altLang="en-US" sz="1400" b="1" dirty="0">
                <a:solidFill>
                  <a:srgbClr val="000000"/>
                </a:solidFill>
                <a:latin typeface="仿宋" pitchFamily="49" charset="-122"/>
                <a:ea typeface="仿宋" pitchFamily="49" charset="-122"/>
                <a:cs typeface="宋体" panose="02010600030101010101" pitchFamily="2" charset="-122"/>
              </a:rPr>
              <a:t>涉及。年度汇算之所以称为“年度”，即仅限于计算并结清本纳税年度的应退或者应补税款，不涉及以前年度，也不涉及以后年度。因此，</a:t>
            </a:r>
            <a:r>
              <a:rPr lang="en-US" altLang="zh-CN" sz="1400" b="1" dirty="0">
                <a:solidFill>
                  <a:srgbClr val="000000"/>
                </a:solidFill>
                <a:latin typeface="仿宋" pitchFamily="49" charset="-122"/>
                <a:ea typeface="仿宋" pitchFamily="49" charset="-122"/>
                <a:cs typeface="宋体" panose="02010600030101010101" pitchFamily="2" charset="-122"/>
              </a:rPr>
              <a:t>2020</a:t>
            </a:r>
            <a:r>
              <a:rPr lang="zh-CN" altLang="en-US" sz="1400" b="1" dirty="0">
                <a:solidFill>
                  <a:srgbClr val="000000"/>
                </a:solidFill>
                <a:latin typeface="仿宋" pitchFamily="49" charset="-122"/>
                <a:ea typeface="仿宋" pitchFamily="49" charset="-122"/>
                <a:cs typeface="宋体" panose="02010600030101010101" pitchFamily="2" charset="-122"/>
              </a:rPr>
              <a:t>年度</a:t>
            </a:r>
            <a:r>
              <a:rPr lang="zh-CN" altLang="en-US" sz="1400" b="1" dirty="0">
                <a:solidFill>
                  <a:srgbClr val="000000"/>
                </a:solidFill>
                <a:latin typeface="仿宋" pitchFamily="49" charset="-122"/>
                <a:ea typeface="仿宋" pitchFamily="49" charset="-122"/>
                <a:cs typeface="宋体" panose="02010600030101010101" pitchFamily="2" charset="-122"/>
              </a:rPr>
              <a:t>汇算仅需汇总</a:t>
            </a:r>
            <a:r>
              <a:rPr lang="en-US" altLang="zh-CN" sz="1400" b="1" dirty="0">
                <a:solidFill>
                  <a:srgbClr val="000000"/>
                </a:solidFill>
                <a:latin typeface="仿宋" pitchFamily="49" charset="-122"/>
                <a:ea typeface="仿宋" pitchFamily="49" charset="-122"/>
                <a:cs typeface="宋体" panose="02010600030101010101" pitchFamily="2" charset="-122"/>
              </a:rPr>
              <a:t>2020</a:t>
            </a:r>
            <a:r>
              <a:rPr lang="zh-CN" altLang="en-US" sz="1400" b="1" dirty="0">
                <a:solidFill>
                  <a:srgbClr val="000000"/>
                </a:solidFill>
                <a:latin typeface="仿宋" pitchFamily="49" charset="-122"/>
                <a:ea typeface="仿宋" pitchFamily="49" charset="-122"/>
                <a:cs typeface="宋体" panose="02010600030101010101" pitchFamily="2" charset="-122"/>
              </a:rPr>
              <a:t>年度</a:t>
            </a:r>
            <a:r>
              <a:rPr lang="zh-CN" altLang="en-US" sz="1400" b="1" dirty="0">
                <a:solidFill>
                  <a:srgbClr val="000000"/>
                </a:solidFill>
                <a:latin typeface="仿宋" pitchFamily="49" charset="-122"/>
                <a:ea typeface="仿宋" pitchFamily="49" charset="-122"/>
                <a:cs typeface="宋体" panose="02010600030101010101" pitchFamily="2" charset="-122"/>
              </a:rPr>
              <a:t>内取得的综合所得。</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a:t>
            </a:r>
            <a:r>
              <a:rPr lang="zh-CN" altLang="en-US" sz="1400" b="1" dirty="0">
                <a:solidFill>
                  <a:srgbClr val="000000"/>
                </a:solidFill>
                <a:latin typeface="仿宋" pitchFamily="49" charset="-122"/>
                <a:ea typeface="仿宋" pitchFamily="49" charset="-122"/>
                <a:cs typeface="宋体" panose="02010600030101010101" pitchFamily="2" charset="-122"/>
              </a:rPr>
              <a:t>  </a:t>
            </a:r>
            <a:r>
              <a:rPr lang="en-US" altLang="zh-CN" sz="1400" b="1" dirty="0">
                <a:solidFill>
                  <a:srgbClr val="000000"/>
                </a:solidFill>
                <a:latin typeface="仿宋" pitchFamily="49" charset="-122"/>
                <a:ea typeface="仿宋" pitchFamily="49" charset="-122"/>
                <a:cs typeface="宋体" panose="02010600030101010101" pitchFamily="2" charset="-122"/>
              </a:rPr>
              <a:t>【</a:t>
            </a:r>
            <a:r>
              <a:rPr lang="zh-CN" altLang="en-US" sz="1400" b="1" dirty="0">
                <a:solidFill>
                  <a:srgbClr val="000000"/>
                </a:solidFill>
                <a:latin typeface="仿宋" pitchFamily="49" charset="-122"/>
                <a:ea typeface="仿宋" pitchFamily="49" charset="-122"/>
                <a:cs typeface="宋体" panose="02010600030101010101" pitchFamily="2" charset="-122"/>
              </a:rPr>
              <a:t>提示</a:t>
            </a:r>
            <a:r>
              <a:rPr lang="en-US" altLang="zh-CN" sz="1400" b="1" dirty="0">
                <a:solidFill>
                  <a:srgbClr val="000000"/>
                </a:solidFill>
                <a:latin typeface="仿宋" pitchFamily="49" charset="-122"/>
                <a:ea typeface="仿宋" pitchFamily="49" charset="-122"/>
                <a:cs typeface="宋体" panose="02010600030101010101" pitchFamily="2" charset="-122"/>
              </a:rPr>
              <a:t>2】</a:t>
            </a:r>
            <a:r>
              <a:rPr lang="zh-CN" altLang="en-US" sz="1400" b="1" dirty="0">
                <a:solidFill>
                  <a:srgbClr val="000000"/>
                </a:solidFill>
                <a:latin typeface="仿宋" pitchFamily="49" charset="-122"/>
                <a:ea typeface="仿宋" pitchFamily="49" charset="-122"/>
                <a:cs typeface="宋体" panose="02010600030101010101" pitchFamily="2" charset="-122"/>
              </a:rPr>
              <a:t>综合所得年收入不超过</a:t>
            </a:r>
            <a:r>
              <a:rPr lang="en-US" altLang="zh-CN" sz="1400" b="1" dirty="0">
                <a:solidFill>
                  <a:srgbClr val="000000"/>
                </a:solidFill>
                <a:latin typeface="仿宋" pitchFamily="49" charset="-122"/>
                <a:ea typeface="仿宋" pitchFamily="49" charset="-122"/>
                <a:cs typeface="宋体" panose="02010600030101010101" pitchFamily="2" charset="-122"/>
              </a:rPr>
              <a:t>12</a:t>
            </a:r>
            <a:r>
              <a:rPr lang="zh-CN" altLang="en-US" sz="1400" b="1" dirty="0">
                <a:solidFill>
                  <a:srgbClr val="000000"/>
                </a:solidFill>
                <a:latin typeface="仿宋" pitchFamily="49" charset="-122"/>
                <a:ea typeface="仿宋" pitchFamily="49" charset="-122"/>
                <a:cs typeface="宋体" panose="02010600030101010101" pitchFamily="2" charset="-122"/>
              </a:rPr>
              <a:t>万元的“收入”，包括全年一次性奖金吗？</a:t>
            </a: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如果</a:t>
            </a:r>
            <a:r>
              <a:rPr lang="zh-CN" altLang="en-US" sz="1400" b="1" dirty="0">
                <a:solidFill>
                  <a:srgbClr val="000000"/>
                </a:solidFill>
                <a:latin typeface="仿宋" pitchFamily="49" charset="-122"/>
                <a:ea typeface="仿宋" pitchFamily="49" charset="-122"/>
                <a:cs typeface="宋体" panose="02010600030101010101" pitchFamily="2" charset="-122"/>
              </a:rPr>
              <a:t>您取得的全年一次性资金选择单独计算缴纳个人所得税，则不包括在“年收入”中。如果您选择将全年一次性资金并入综合所得一起计算缴纳个人所得税，则包括在“年收入”中。</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a:t>
            </a:r>
            <a:r>
              <a:rPr lang="zh-CN" altLang="en-US" sz="1400" b="1" dirty="0">
                <a:solidFill>
                  <a:srgbClr val="000000"/>
                </a:solidFill>
                <a:latin typeface="仿宋" pitchFamily="49" charset="-122"/>
                <a:ea typeface="仿宋" pitchFamily="49" charset="-122"/>
                <a:cs typeface="宋体" panose="02010600030101010101" pitchFamily="2" charset="-122"/>
              </a:rPr>
              <a:t>  </a:t>
            </a:r>
            <a:r>
              <a:rPr lang="en-US" altLang="zh-CN" sz="1400" b="1" dirty="0">
                <a:solidFill>
                  <a:srgbClr val="000000"/>
                </a:solidFill>
                <a:latin typeface="仿宋" pitchFamily="49" charset="-122"/>
                <a:ea typeface="仿宋" pitchFamily="49" charset="-122"/>
                <a:cs typeface="宋体" panose="02010600030101010101" pitchFamily="2" charset="-122"/>
              </a:rPr>
              <a:t>【</a:t>
            </a:r>
            <a:r>
              <a:rPr lang="zh-CN" altLang="en-US" sz="1400" b="1" dirty="0">
                <a:solidFill>
                  <a:srgbClr val="000000"/>
                </a:solidFill>
                <a:latin typeface="仿宋" pitchFamily="49" charset="-122"/>
                <a:ea typeface="仿宋" pitchFamily="49" charset="-122"/>
                <a:cs typeface="宋体" panose="02010600030101010101" pitchFamily="2" charset="-122"/>
              </a:rPr>
              <a:t>提示</a:t>
            </a:r>
            <a:r>
              <a:rPr lang="en-US" altLang="zh-CN" sz="1400" b="1" dirty="0">
                <a:solidFill>
                  <a:srgbClr val="000000"/>
                </a:solidFill>
                <a:latin typeface="仿宋" pitchFamily="49" charset="-122"/>
                <a:ea typeface="仿宋" pitchFamily="49" charset="-122"/>
                <a:cs typeface="宋体" panose="02010600030101010101" pitchFamily="2" charset="-122"/>
              </a:rPr>
              <a:t>3】</a:t>
            </a:r>
            <a:r>
              <a:rPr lang="zh-CN" altLang="en-US" sz="1400" b="1" dirty="0">
                <a:solidFill>
                  <a:srgbClr val="000000"/>
                </a:solidFill>
                <a:latin typeface="仿宋" pitchFamily="49" charset="-122"/>
                <a:ea typeface="仿宋" pitchFamily="49" charset="-122"/>
                <a:cs typeface="宋体" panose="02010600030101010101" pitchFamily="2" charset="-122"/>
              </a:rPr>
              <a:t>纳税人若在</a:t>
            </a:r>
            <a:r>
              <a:rPr lang="en-US" altLang="zh-CN" sz="1400" b="1" dirty="0">
                <a:solidFill>
                  <a:srgbClr val="000000"/>
                </a:solidFill>
                <a:latin typeface="仿宋" pitchFamily="49" charset="-122"/>
                <a:ea typeface="仿宋" pitchFamily="49" charset="-122"/>
                <a:cs typeface="宋体" panose="02010600030101010101" pitchFamily="2" charset="-122"/>
              </a:rPr>
              <a:t>2020</a:t>
            </a:r>
            <a:r>
              <a:rPr lang="zh-CN" altLang="en-US" sz="1400" b="1" dirty="0">
                <a:solidFill>
                  <a:srgbClr val="000000"/>
                </a:solidFill>
                <a:latin typeface="仿宋" pitchFamily="49" charset="-122"/>
                <a:ea typeface="仿宋" pitchFamily="49" charset="-122"/>
                <a:cs typeface="宋体" panose="02010600030101010101" pitchFamily="2" charset="-122"/>
              </a:rPr>
              <a:t>年</a:t>
            </a:r>
            <a:r>
              <a:rPr lang="zh-CN" altLang="en-US" sz="1400" b="1" dirty="0">
                <a:solidFill>
                  <a:srgbClr val="000000"/>
                </a:solidFill>
                <a:latin typeface="仿宋" pitchFamily="49" charset="-122"/>
                <a:ea typeface="仿宋" pitchFamily="49" charset="-122"/>
                <a:cs typeface="宋体" panose="02010600030101010101" pitchFamily="2" charset="-122"/>
              </a:rPr>
              <a:t>取得全年一次性奖金时是单独计算纳税的，年度汇算时是否可以重新选择？</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根据</a:t>
            </a:r>
            <a:r>
              <a:rPr lang="zh-CN" altLang="en-US" sz="1400" b="1" dirty="0">
                <a:solidFill>
                  <a:srgbClr val="000000"/>
                </a:solidFill>
                <a:latin typeface="仿宋" pitchFamily="49" charset="-122"/>
                <a:ea typeface="仿宋" pitchFamily="49" charset="-122"/>
                <a:cs typeface="宋体" panose="02010600030101010101" pitchFamily="2" charset="-122"/>
              </a:rPr>
              <a:t>关于</a:t>
            </a:r>
            <a:r>
              <a:rPr lang="en-US" altLang="zh-CN" sz="1400" b="1" dirty="0">
                <a:solidFill>
                  <a:srgbClr val="000000"/>
                </a:solidFill>
                <a:latin typeface="仿宋" pitchFamily="49" charset="-122"/>
                <a:ea typeface="仿宋" pitchFamily="49" charset="-122"/>
                <a:cs typeface="宋体" panose="02010600030101010101" pitchFamily="2" charset="-122"/>
              </a:rPr>
              <a:t>《</a:t>
            </a:r>
            <a:r>
              <a:rPr lang="zh-CN" altLang="en-US" sz="1400" b="1" dirty="0">
                <a:solidFill>
                  <a:srgbClr val="000000"/>
                </a:solidFill>
                <a:latin typeface="仿宋" pitchFamily="49" charset="-122"/>
                <a:ea typeface="仿宋" pitchFamily="49" charset="-122"/>
                <a:cs typeface="宋体" panose="02010600030101010101" pitchFamily="2" charset="-122"/>
              </a:rPr>
              <a:t>国家税务总局关于办理</a:t>
            </a:r>
            <a:r>
              <a:rPr lang="en-US" altLang="zh-CN" sz="1400" b="1" dirty="0">
                <a:solidFill>
                  <a:srgbClr val="000000"/>
                </a:solidFill>
                <a:latin typeface="仿宋" pitchFamily="49" charset="-122"/>
                <a:ea typeface="仿宋" pitchFamily="49" charset="-122"/>
                <a:cs typeface="宋体" panose="02010600030101010101" pitchFamily="2" charset="-122"/>
              </a:rPr>
              <a:t>2019</a:t>
            </a:r>
            <a:r>
              <a:rPr lang="zh-CN" altLang="en-US" sz="1400" b="1" dirty="0">
                <a:solidFill>
                  <a:srgbClr val="000000"/>
                </a:solidFill>
                <a:latin typeface="仿宋" pitchFamily="49" charset="-122"/>
                <a:ea typeface="仿宋" pitchFamily="49" charset="-122"/>
                <a:cs typeface="宋体" panose="02010600030101010101" pitchFamily="2" charset="-122"/>
              </a:rPr>
              <a:t>年度个人所得税综合所得汇算清缴事项的公告</a:t>
            </a:r>
            <a:r>
              <a:rPr lang="en-US" altLang="zh-CN" sz="1400" b="1" dirty="0">
                <a:solidFill>
                  <a:srgbClr val="000000"/>
                </a:solidFill>
                <a:latin typeface="仿宋" pitchFamily="49" charset="-122"/>
                <a:ea typeface="仿宋" pitchFamily="49" charset="-122"/>
                <a:cs typeface="宋体" panose="02010600030101010101" pitchFamily="2" charset="-122"/>
              </a:rPr>
              <a:t>》</a:t>
            </a:r>
            <a:r>
              <a:rPr lang="zh-CN" altLang="en-US" sz="1400" b="1" dirty="0">
                <a:solidFill>
                  <a:srgbClr val="000000"/>
                </a:solidFill>
                <a:latin typeface="仿宋" pitchFamily="49" charset="-122"/>
                <a:ea typeface="仿宋" pitchFamily="49" charset="-122"/>
                <a:cs typeface="宋体" panose="02010600030101010101" pitchFamily="2" charset="-122"/>
              </a:rPr>
              <a:t>的解读，纳税人若在</a:t>
            </a:r>
            <a:r>
              <a:rPr lang="en-US" altLang="zh-CN" sz="1400" b="1" dirty="0">
                <a:solidFill>
                  <a:srgbClr val="000000"/>
                </a:solidFill>
                <a:latin typeface="仿宋" pitchFamily="49" charset="-122"/>
                <a:ea typeface="仿宋" pitchFamily="49" charset="-122"/>
                <a:cs typeface="宋体" panose="02010600030101010101" pitchFamily="2" charset="-122"/>
              </a:rPr>
              <a:t>2020</a:t>
            </a:r>
            <a:r>
              <a:rPr lang="zh-CN" altLang="en-US" sz="1400" b="1" dirty="0">
                <a:solidFill>
                  <a:srgbClr val="000000"/>
                </a:solidFill>
                <a:latin typeface="仿宋" pitchFamily="49" charset="-122"/>
                <a:ea typeface="仿宋" pitchFamily="49" charset="-122"/>
                <a:cs typeface="宋体" panose="02010600030101010101" pitchFamily="2" charset="-122"/>
              </a:rPr>
              <a:t>年</a:t>
            </a:r>
            <a:r>
              <a:rPr lang="zh-CN" altLang="en-US" sz="1400" b="1" dirty="0">
                <a:solidFill>
                  <a:srgbClr val="000000"/>
                </a:solidFill>
                <a:latin typeface="仿宋" pitchFamily="49" charset="-122"/>
                <a:ea typeface="仿宋" pitchFamily="49" charset="-122"/>
                <a:cs typeface="宋体" panose="02010600030101010101" pitchFamily="2" charset="-122"/>
              </a:rPr>
              <a:t>取得全年一次性奖金时是单独计算纳税的，年度汇算时可以重新选择并入综合所得计算纳税。</a:t>
            </a:r>
          </a:p>
        </p:txBody>
      </p:sp>
    </p:spTree>
    <p:extLst>
      <p:ext uri="{BB962C8B-B14F-4D97-AF65-F5344CB8AC3E}">
        <p14:creationId xmlns:p14="http://schemas.microsoft.com/office/powerpoint/2010/main" val="11522477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年度汇算的退税、补税</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32</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10</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733425" y="1166883"/>
            <a:ext cx="7734299" cy="3739485"/>
          </a:xfrm>
          <a:prstGeom prst="rect">
            <a:avLst/>
          </a:prstGeom>
        </p:spPr>
        <p:txBody>
          <a:bodyPr wrap="square">
            <a:spAutoFit/>
          </a:bodyPr>
          <a:lstStyle/>
          <a:p>
            <a:pPr lvl="0">
              <a:lnSpc>
                <a:spcPct val="150000"/>
              </a:lnSpc>
            </a:pPr>
            <a:r>
              <a:rPr lang="zh-CN" altLang="en-US" sz="1400" b="1" dirty="0" smtClean="0">
                <a:solidFill>
                  <a:srgbClr val="000000"/>
                </a:solidFill>
                <a:latin typeface="仿宋" pitchFamily="49" charset="-122"/>
                <a:ea typeface="仿宋" pitchFamily="49" charset="-122"/>
                <a:cs typeface="宋体" panose="02010600030101010101" pitchFamily="2" charset="-122"/>
              </a:rPr>
              <a:t>    专项</a:t>
            </a:r>
            <a:r>
              <a:rPr lang="zh-CN" altLang="en-US" sz="1400" b="1" dirty="0">
                <a:solidFill>
                  <a:srgbClr val="000000"/>
                </a:solidFill>
                <a:latin typeface="仿宋" pitchFamily="49" charset="-122"/>
                <a:ea typeface="仿宋" pitchFamily="49" charset="-122"/>
                <a:cs typeface="宋体" panose="02010600030101010101" pitchFamily="2" charset="-122"/>
              </a:rPr>
              <a:t>附加扣除</a:t>
            </a:r>
            <a:r>
              <a:rPr lang="en-US" altLang="zh-CN" sz="1400" b="1" dirty="0">
                <a:solidFill>
                  <a:srgbClr val="000000"/>
                </a:solidFill>
                <a:latin typeface="仿宋" pitchFamily="49" charset="-122"/>
                <a:ea typeface="仿宋" pitchFamily="49" charset="-122"/>
                <a:cs typeface="宋体" panose="02010600030101010101" pitchFamily="2" charset="-122"/>
              </a:rPr>
              <a:t>—</a:t>
            </a:r>
            <a:r>
              <a:rPr lang="zh-CN" altLang="en-US" sz="1400" b="1" dirty="0">
                <a:solidFill>
                  <a:srgbClr val="000000"/>
                </a:solidFill>
                <a:latin typeface="仿宋" pitchFamily="49" charset="-122"/>
                <a:ea typeface="仿宋" pitchFamily="49" charset="-122"/>
                <a:cs typeface="宋体" panose="02010600030101010101" pitchFamily="2" charset="-122"/>
              </a:rPr>
              <a:t>大病医疗</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在一个纳税年度内，纳税人发生的与基本医保相关的医药费用支出，扣除医保报销后个人负担（指医保目录范围内的自付部分）累计超过</a:t>
            </a:r>
            <a:r>
              <a:rPr lang="en-US" altLang="zh-CN" sz="1400" b="1" dirty="0">
                <a:solidFill>
                  <a:srgbClr val="000000"/>
                </a:solidFill>
                <a:latin typeface="仿宋" pitchFamily="49" charset="-122"/>
                <a:ea typeface="仿宋" pitchFamily="49" charset="-122"/>
                <a:cs typeface="宋体" panose="02010600030101010101" pitchFamily="2" charset="-122"/>
              </a:rPr>
              <a:t>15000</a:t>
            </a:r>
            <a:r>
              <a:rPr lang="zh-CN" altLang="en-US" sz="1400" b="1" dirty="0">
                <a:solidFill>
                  <a:srgbClr val="000000"/>
                </a:solidFill>
                <a:latin typeface="仿宋" pitchFamily="49" charset="-122"/>
                <a:ea typeface="仿宋" pitchFamily="49" charset="-122"/>
                <a:cs typeface="宋体" panose="02010600030101010101" pitchFamily="2" charset="-122"/>
              </a:rPr>
              <a:t>元的部分，由纳税人在办理年度汇算清缴时，在</a:t>
            </a:r>
            <a:r>
              <a:rPr lang="en-US" altLang="zh-CN" sz="1400" b="1" dirty="0">
                <a:solidFill>
                  <a:srgbClr val="000000"/>
                </a:solidFill>
                <a:latin typeface="仿宋" pitchFamily="49" charset="-122"/>
                <a:ea typeface="仿宋" pitchFamily="49" charset="-122"/>
                <a:cs typeface="宋体" panose="02010600030101010101" pitchFamily="2" charset="-122"/>
              </a:rPr>
              <a:t>80000</a:t>
            </a:r>
            <a:r>
              <a:rPr lang="zh-CN" altLang="en-US" sz="1400" b="1" dirty="0">
                <a:solidFill>
                  <a:srgbClr val="000000"/>
                </a:solidFill>
                <a:latin typeface="仿宋" pitchFamily="49" charset="-122"/>
                <a:ea typeface="仿宋" pitchFamily="49" charset="-122"/>
                <a:cs typeface="宋体" panose="02010600030101010101" pitchFamily="2" charset="-122"/>
              </a:rPr>
              <a:t>元限额内据实扣除。</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纳税人发生的医药费用支出可以选择由本人或者其配偶扣除；</a:t>
            </a: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未成年子女发生的医药费用支出可以选择由其父母一方扣除。</a:t>
            </a: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纳税人及其配偶、未成年子女发生的医药费用支出，按规定分别计算扣除额。</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marL="285750" lvl="0" indent="-285750">
              <a:lnSpc>
                <a:spcPct val="150000"/>
              </a:lnSpc>
              <a:buFont typeface="Wingdings" pitchFamily="2" charset="2"/>
              <a:buChar char="u"/>
            </a:pPr>
            <a:r>
              <a:rPr lang="zh-CN" altLang="en-US" sz="1400" b="1" dirty="0">
                <a:solidFill>
                  <a:srgbClr val="000000"/>
                </a:solidFill>
                <a:latin typeface="仿宋" pitchFamily="49" charset="-122"/>
                <a:ea typeface="仿宋" pitchFamily="49" charset="-122"/>
                <a:cs typeface="宋体" panose="02010600030101010101" pitchFamily="2" charset="-122"/>
              </a:rPr>
              <a:t>起付线：</a:t>
            </a:r>
            <a:r>
              <a:rPr lang="en-US" altLang="zh-CN" sz="1400" b="1" dirty="0">
                <a:solidFill>
                  <a:srgbClr val="000000"/>
                </a:solidFill>
                <a:latin typeface="仿宋" pitchFamily="49" charset="-122"/>
                <a:ea typeface="仿宋" pitchFamily="49" charset="-122"/>
                <a:cs typeface="宋体" panose="02010600030101010101" pitchFamily="2" charset="-122"/>
              </a:rPr>
              <a:t>1.5</a:t>
            </a:r>
            <a:r>
              <a:rPr lang="zh-CN" altLang="en-US" sz="1400" b="1" dirty="0">
                <a:solidFill>
                  <a:srgbClr val="000000"/>
                </a:solidFill>
                <a:latin typeface="仿宋" pitchFamily="49" charset="-122"/>
                <a:ea typeface="仿宋" pitchFamily="49" charset="-122"/>
                <a:cs typeface="宋体" panose="02010600030101010101" pitchFamily="2" charset="-122"/>
              </a:rPr>
              <a:t>万   扣除限额：</a:t>
            </a:r>
            <a:r>
              <a:rPr lang="en-US" altLang="zh-CN" sz="1400" b="1" dirty="0">
                <a:solidFill>
                  <a:srgbClr val="000000"/>
                </a:solidFill>
                <a:latin typeface="仿宋" pitchFamily="49" charset="-122"/>
                <a:ea typeface="仿宋" pitchFamily="49" charset="-122"/>
                <a:cs typeface="宋体" panose="02010600030101010101" pitchFamily="2" charset="-122"/>
              </a:rPr>
              <a:t>8</a:t>
            </a:r>
            <a:r>
              <a:rPr lang="zh-CN" altLang="en-US" sz="1400" b="1" dirty="0">
                <a:solidFill>
                  <a:srgbClr val="000000"/>
                </a:solidFill>
                <a:latin typeface="仿宋" pitchFamily="49" charset="-122"/>
                <a:ea typeface="仿宋" pitchFamily="49" charset="-122"/>
                <a:cs typeface="宋体" panose="02010600030101010101" pitchFamily="2" charset="-122"/>
              </a:rPr>
              <a:t>万元    </a:t>
            </a:r>
            <a:r>
              <a:rPr lang="en-US" altLang="zh-CN" sz="1400" b="1" dirty="0">
                <a:solidFill>
                  <a:srgbClr val="000000"/>
                </a:solidFill>
                <a:latin typeface="仿宋" pitchFamily="49" charset="-122"/>
                <a:ea typeface="仿宋" pitchFamily="49" charset="-122"/>
                <a:cs typeface="宋体" panose="02010600030101010101" pitchFamily="2" charset="-122"/>
              </a:rPr>
              <a:t>9.5</a:t>
            </a:r>
            <a:r>
              <a:rPr lang="zh-CN" altLang="en-US" sz="1400" b="1" dirty="0">
                <a:solidFill>
                  <a:srgbClr val="000000"/>
                </a:solidFill>
                <a:latin typeface="仿宋" pitchFamily="49" charset="-122"/>
                <a:ea typeface="仿宋" pitchFamily="49" charset="-122"/>
                <a:cs typeface="宋体" panose="02010600030101010101" pitchFamily="2" charset="-122"/>
              </a:rPr>
              <a:t>万元</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支出范围：医保目录范围内的自付部分       扣除时间：纳税人办理年度汇算时</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留存资料：医药服务收费票据及医保报销相关票据</a:t>
            </a:r>
            <a:endParaRPr lang="en-US" altLang="zh-CN" sz="1400" b="1" dirty="0">
              <a:solidFill>
                <a:srgbClr val="000000"/>
              </a:solidFill>
              <a:latin typeface="仿宋" pitchFamily="49" charset="-122"/>
              <a:ea typeface="仿宋" pitchFamily="49" charset="-122"/>
              <a:cs typeface="宋体" panose="02010600030101010101" pitchFamily="2" charset="-122"/>
            </a:endParaRPr>
          </a:p>
          <a:p>
            <a:pPr lvl="0">
              <a:lnSpc>
                <a:spcPct val="150000"/>
              </a:lnSpc>
            </a:pPr>
            <a:r>
              <a:rPr lang="zh-CN" altLang="en-US" sz="1400" b="1" dirty="0">
                <a:solidFill>
                  <a:srgbClr val="000000"/>
                </a:solidFill>
                <a:latin typeface="仿宋" pitchFamily="49" charset="-122"/>
                <a:ea typeface="仿宋" pitchFamily="49" charset="-122"/>
                <a:cs typeface="宋体" panose="02010600030101010101" pitchFamily="2" charset="-122"/>
              </a:rPr>
              <a:t>              医疗保障部门提供医疗保障信息系统记录的年度医药费用信息</a:t>
            </a:r>
            <a:endParaRPr lang="zh-CN" altLang="en-US" sz="1400" b="1" dirty="0">
              <a:solidFill>
                <a:srgbClr val="000000"/>
              </a:solidFill>
              <a:latin typeface="仿宋" pitchFamily="49" charset="-122"/>
              <a:ea typeface="仿宋" pitchFamily="49" charset="-122"/>
              <a:cs typeface="宋体" panose="02010600030101010101" pitchFamily="2" charset="-122"/>
            </a:endParaRPr>
          </a:p>
        </p:txBody>
      </p:sp>
    </p:spTree>
    <p:extLst>
      <p:ext uri="{BB962C8B-B14F-4D97-AF65-F5344CB8AC3E}">
        <p14:creationId xmlns:p14="http://schemas.microsoft.com/office/powerpoint/2010/main" val="32887212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年度汇算的退税、补税</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33</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10</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1447800" y="1905547"/>
            <a:ext cx="6115049" cy="1405193"/>
          </a:xfrm>
          <a:prstGeom prst="rect">
            <a:avLst/>
          </a:prstGeom>
        </p:spPr>
        <p:txBody>
          <a:bodyPr wrap="square">
            <a:spAutoFit/>
          </a:bodyPr>
          <a:lstStyle/>
          <a:p>
            <a:pPr lvl="0">
              <a:lnSpc>
                <a:spcPct val="150000"/>
              </a:lnSpc>
            </a:pPr>
            <a:r>
              <a:rPr lang="zh-CN" altLang="en-US" sz="2000" b="1" dirty="0" smtClean="0">
                <a:solidFill>
                  <a:srgbClr val="000000"/>
                </a:solidFill>
                <a:latin typeface="仿宋" pitchFamily="49" charset="-122"/>
                <a:ea typeface="仿宋" pitchFamily="49" charset="-122"/>
                <a:cs typeface="宋体" panose="02010600030101010101" pitchFamily="2" charset="-122"/>
              </a:rPr>
              <a:t>    提示：纳税人可以在国家医保服务平台</a:t>
            </a:r>
            <a:r>
              <a:rPr lang="en-US" altLang="zh-CN" sz="2000" b="1" dirty="0" smtClean="0">
                <a:solidFill>
                  <a:srgbClr val="000000"/>
                </a:solidFill>
                <a:latin typeface="仿宋" pitchFamily="49" charset="-122"/>
                <a:ea typeface="仿宋" pitchFamily="49" charset="-122"/>
                <a:cs typeface="宋体" panose="02010600030101010101" pitchFamily="2" charset="-122"/>
              </a:rPr>
              <a:t>APP</a:t>
            </a:r>
            <a:r>
              <a:rPr lang="zh-CN" altLang="en-US" sz="2000" b="1" dirty="0" smtClean="0">
                <a:solidFill>
                  <a:srgbClr val="000000"/>
                </a:solidFill>
                <a:latin typeface="仿宋" pitchFamily="49" charset="-122"/>
                <a:ea typeface="仿宋" pitchFamily="49" charset="-122"/>
                <a:cs typeface="宋体" panose="02010600030101010101" pitchFamily="2" charset="-122"/>
              </a:rPr>
              <a:t>上的大病医疗专项附加扣除模块查询本人符合条件的大病医疗专项附加扣除的金额。</a:t>
            </a:r>
            <a:endParaRPr lang="zh-CN" altLang="en-US" sz="2000" b="1" dirty="0">
              <a:solidFill>
                <a:srgbClr val="000000"/>
              </a:solidFill>
              <a:latin typeface="仿宋" pitchFamily="49" charset="-122"/>
              <a:ea typeface="仿宋" pitchFamily="49" charset="-122"/>
              <a:cs typeface="宋体" panose="02010600030101010101" pitchFamily="2" charset="-122"/>
            </a:endParaRPr>
          </a:p>
        </p:txBody>
      </p:sp>
    </p:spTree>
    <p:extLst>
      <p:ext uri="{BB962C8B-B14F-4D97-AF65-F5344CB8AC3E}">
        <p14:creationId xmlns:p14="http://schemas.microsoft.com/office/powerpoint/2010/main" val="114270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年度汇算的退税、补税</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34</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10</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1447800" y="1905547"/>
            <a:ext cx="6115049" cy="481863"/>
          </a:xfrm>
          <a:prstGeom prst="rect">
            <a:avLst/>
          </a:prstGeom>
        </p:spPr>
        <p:txBody>
          <a:bodyPr wrap="square">
            <a:spAutoFit/>
          </a:bodyPr>
          <a:lstStyle/>
          <a:p>
            <a:pPr lvl="0">
              <a:lnSpc>
                <a:spcPct val="150000"/>
              </a:lnSpc>
            </a:pPr>
            <a:r>
              <a:rPr lang="zh-CN" altLang="en-US" sz="2000" b="1" dirty="0" smtClean="0">
                <a:solidFill>
                  <a:srgbClr val="000000"/>
                </a:solidFill>
                <a:latin typeface="黑体" panose="02010609060101010101" pitchFamily="49" charset="-122"/>
                <a:ea typeface="黑体" panose="02010609060101010101" pitchFamily="49" charset="-122"/>
                <a:cs typeface="宋体" panose="02010600030101010101" pitchFamily="2" charset="-122"/>
              </a:rPr>
              <a:t>    </a:t>
            </a: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1158874"/>
            <a:ext cx="4324350"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3762375" y="1905547"/>
            <a:ext cx="4572000" cy="1938992"/>
          </a:xfrm>
          <a:prstGeom prst="rect">
            <a:avLst/>
          </a:prstGeom>
        </p:spPr>
        <p:txBody>
          <a:bodyPr>
            <a:spAutoFit/>
          </a:bodyPr>
          <a:lstStyle/>
          <a:p>
            <a:r>
              <a:rPr lang="zh-CN" altLang="en-US" dirty="0"/>
              <a:t> </a:t>
            </a:r>
            <a:r>
              <a:rPr lang="zh-CN" altLang="en-US" sz="1700" b="1" dirty="0">
                <a:latin typeface="仿宋" pitchFamily="49" charset="-122"/>
                <a:ea typeface="仿宋" pitchFamily="49" charset="-122"/>
              </a:rPr>
              <a:t>符合条件的中国境内账户</a:t>
            </a:r>
          </a:p>
          <a:p>
            <a:r>
              <a:rPr lang="zh-CN" altLang="en-US" sz="1700" b="1" dirty="0">
                <a:latin typeface="仿宋" pitchFamily="49" charset="-122"/>
                <a:ea typeface="仿宋" pitchFamily="49" charset="-122"/>
              </a:rPr>
              <a:t>    为了快速办理退税，您可提前通过手机个人所得税</a:t>
            </a:r>
            <a:r>
              <a:rPr lang="en-US" altLang="zh-CN" sz="1700" b="1" dirty="0">
                <a:latin typeface="仿宋" pitchFamily="49" charset="-122"/>
                <a:ea typeface="仿宋" pitchFamily="49" charset="-122"/>
              </a:rPr>
              <a:t>APP</a:t>
            </a:r>
            <a:r>
              <a:rPr lang="zh-CN" altLang="en-US" sz="1700" b="1" dirty="0">
                <a:latin typeface="仿宋" pitchFamily="49" charset="-122"/>
                <a:ea typeface="仿宋" pitchFamily="49" charset="-122"/>
              </a:rPr>
              <a:t>，</a:t>
            </a:r>
            <a:r>
              <a:rPr lang="en-US" altLang="zh-CN" sz="1700" b="1" dirty="0">
                <a:latin typeface="仿宋" pitchFamily="49" charset="-122"/>
                <a:ea typeface="仿宋" pitchFamily="49" charset="-122"/>
              </a:rPr>
              <a:t>【</a:t>
            </a:r>
            <a:r>
              <a:rPr lang="zh-CN" altLang="en-US" sz="1700" b="1" dirty="0">
                <a:latin typeface="仿宋" pitchFamily="49" charset="-122"/>
                <a:ea typeface="仿宋" pitchFamily="49" charset="-122"/>
              </a:rPr>
              <a:t>个人中心</a:t>
            </a:r>
            <a:r>
              <a:rPr lang="en-US" altLang="zh-CN" sz="1700" b="1" dirty="0">
                <a:latin typeface="仿宋" pitchFamily="49" charset="-122"/>
                <a:ea typeface="仿宋" pitchFamily="49" charset="-122"/>
              </a:rPr>
              <a:t>】-【</a:t>
            </a:r>
            <a:r>
              <a:rPr lang="zh-CN" altLang="en-US" sz="1700" b="1" dirty="0">
                <a:latin typeface="仿宋" pitchFamily="49" charset="-122"/>
                <a:ea typeface="仿宋" pitchFamily="49" charset="-122"/>
              </a:rPr>
              <a:t>银行卡</a:t>
            </a:r>
            <a:r>
              <a:rPr lang="en-US" altLang="zh-CN" sz="1700" b="1" dirty="0">
                <a:latin typeface="仿宋" pitchFamily="49" charset="-122"/>
                <a:ea typeface="仿宋" pitchFamily="49" charset="-122"/>
              </a:rPr>
              <a:t>】-</a:t>
            </a:r>
          </a:p>
          <a:p>
            <a:r>
              <a:rPr lang="en-US" altLang="zh-CN" sz="1700" b="1" dirty="0">
                <a:latin typeface="仿宋" pitchFamily="49" charset="-122"/>
                <a:ea typeface="仿宋" pitchFamily="49" charset="-122"/>
              </a:rPr>
              <a:t>【</a:t>
            </a:r>
            <a:r>
              <a:rPr lang="zh-CN" altLang="en-US" sz="1700" b="1" dirty="0">
                <a:latin typeface="仿宋" pitchFamily="49" charset="-122"/>
                <a:ea typeface="仿宋" pitchFamily="49" charset="-122"/>
              </a:rPr>
              <a:t>添加</a:t>
            </a:r>
            <a:r>
              <a:rPr lang="en-US" altLang="zh-CN" sz="1700" b="1" dirty="0">
                <a:latin typeface="仿宋" pitchFamily="49" charset="-122"/>
                <a:ea typeface="仿宋" pitchFamily="49" charset="-122"/>
              </a:rPr>
              <a:t>】</a:t>
            </a:r>
            <a:r>
              <a:rPr lang="zh-CN" altLang="en-US" sz="1700" b="1" dirty="0">
                <a:latin typeface="仿宋" pitchFamily="49" charset="-122"/>
                <a:ea typeface="仿宋" pitchFamily="49" charset="-122"/>
              </a:rPr>
              <a:t>，绑定本人银行卡，提前完成银行</a:t>
            </a:r>
          </a:p>
          <a:p>
            <a:r>
              <a:rPr lang="zh-CN" altLang="en-US" sz="1700" b="1" dirty="0">
                <a:latin typeface="仿宋" pitchFamily="49" charset="-122"/>
                <a:ea typeface="仿宋" pitchFamily="49" charset="-122"/>
              </a:rPr>
              <a:t>账户核验，提高退税效率。</a:t>
            </a:r>
          </a:p>
          <a:p>
            <a:r>
              <a:rPr lang="zh-CN" altLang="en-US" sz="1700" b="1" dirty="0">
                <a:latin typeface="仿宋" pitchFamily="49" charset="-122"/>
                <a:ea typeface="仿宋" pitchFamily="49" charset="-122"/>
              </a:rPr>
              <a:t>    建议填报银行柜面开立的银行卡，</a:t>
            </a:r>
            <a:r>
              <a:rPr lang="en-US" altLang="zh-CN" sz="1700" b="1" dirty="0">
                <a:latin typeface="仿宋" pitchFamily="49" charset="-122"/>
                <a:ea typeface="仿宋" pitchFamily="49" charset="-122"/>
              </a:rPr>
              <a:t>Ⅰ</a:t>
            </a:r>
            <a:r>
              <a:rPr lang="zh-CN" altLang="en-US" sz="1700" b="1" dirty="0">
                <a:latin typeface="仿宋" pitchFamily="49" charset="-122"/>
                <a:ea typeface="仿宋" pitchFamily="49" charset="-122"/>
              </a:rPr>
              <a:t>类卡为优</a:t>
            </a:r>
          </a:p>
        </p:txBody>
      </p:sp>
    </p:spTree>
    <p:extLst>
      <p:ext uri="{BB962C8B-B14F-4D97-AF65-F5344CB8AC3E}">
        <p14:creationId xmlns:p14="http://schemas.microsoft.com/office/powerpoint/2010/main" val="20387615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年度汇算的退税、补税</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35</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10</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1447800" y="1905547"/>
            <a:ext cx="6115049" cy="481863"/>
          </a:xfrm>
          <a:prstGeom prst="rect">
            <a:avLst/>
          </a:prstGeom>
        </p:spPr>
        <p:txBody>
          <a:bodyPr wrap="square">
            <a:spAutoFit/>
          </a:bodyPr>
          <a:lstStyle/>
          <a:p>
            <a:pPr lvl="0">
              <a:lnSpc>
                <a:spcPct val="150000"/>
              </a:lnSpc>
            </a:pPr>
            <a:r>
              <a:rPr lang="zh-CN" altLang="en-US" sz="2000" b="1" dirty="0" smtClean="0">
                <a:solidFill>
                  <a:srgbClr val="000000"/>
                </a:solidFill>
                <a:latin typeface="黑体" panose="02010609060101010101" pitchFamily="49" charset="-122"/>
                <a:ea typeface="黑体" panose="02010609060101010101" pitchFamily="49" charset="-122"/>
                <a:cs typeface="宋体" panose="02010600030101010101" pitchFamily="2" charset="-122"/>
              </a:rPr>
              <a:t>    </a:t>
            </a: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4" name="矩形 3"/>
          <p:cNvSpPr/>
          <p:nvPr/>
        </p:nvSpPr>
        <p:spPr>
          <a:xfrm>
            <a:off x="1304925" y="1441828"/>
            <a:ext cx="6257924" cy="2200602"/>
          </a:xfrm>
          <a:prstGeom prst="rect">
            <a:avLst/>
          </a:prstGeom>
        </p:spPr>
        <p:txBody>
          <a:bodyPr wrap="square">
            <a:spAutoFit/>
          </a:bodyPr>
          <a:lstStyle/>
          <a:p>
            <a:pPr lvl="0"/>
            <a:r>
              <a:rPr lang="zh-CN" altLang="en-US" dirty="0">
                <a:solidFill>
                  <a:srgbClr val="000000"/>
                </a:solidFill>
                <a:latin typeface="黑体" pitchFamily="49" charset="-122"/>
                <a:ea typeface="黑体" pitchFamily="49" charset="-122"/>
              </a:rPr>
              <a:t> </a:t>
            </a:r>
            <a:r>
              <a:rPr lang="zh-CN" altLang="en-US" sz="1700" b="1" dirty="0">
                <a:solidFill>
                  <a:srgbClr val="000000"/>
                </a:solidFill>
                <a:latin typeface="仿宋" pitchFamily="49" charset="-122"/>
                <a:ea typeface="仿宋" pitchFamily="49" charset="-122"/>
              </a:rPr>
              <a:t>（二）办理补税</a:t>
            </a:r>
          </a:p>
          <a:p>
            <a:pPr lvl="0"/>
            <a:r>
              <a:rPr lang="zh-CN" altLang="en-US" sz="1700" b="1" dirty="0">
                <a:solidFill>
                  <a:srgbClr val="000000"/>
                </a:solidFill>
                <a:latin typeface="仿宋" pitchFamily="49" charset="-122"/>
                <a:ea typeface="仿宋" pitchFamily="49" charset="-122"/>
              </a:rPr>
              <a:t>    纳税人办理年度汇算补税的，可以通过网上银行、办税服务厅</a:t>
            </a:r>
            <a:r>
              <a:rPr lang="en-US" altLang="zh-CN" sz="1700" b="1" dirty="0">
                <a:solidFill>
                  <a:srgbClr val="000000"/>
                </a:solidFill>
                <a:latin typeface="仿宋" pitchFamily="49" charset="-122"/>
                <a:ea typeface="仿宋" pitchFamily="49" charset="-122"/>
              </a:rPr>
              <a:t>POS</a:t>
            </a:r>
            <a:r>
              <a:rPr lang="zh-CN" altLang="en-US" sz="1700" b="1" dirty="0">
                <a:solidFill>
                  <a:srgbClr val="000000"/>
                </a:solidFill>
                <a:latin typeface="仿宋" pitchFamily="49" charset="-122"/>
                <a:ea typeface="仿宋" pitchFamily="49" charset="-122"/>
              </a:rPr>
              <a:t>机刷卡、银行柜台、非银行支付机构等方式缴纳。邮寄申报并补税的，纳税人需通过网上税务局或者主管税务机关办税服务厅及时关注申报进度并缴纳税款。</a:t>
            </a:r>
          </a:p>
          <a:p>
            <a:pPr lvl="0"/>
            <a:r>
              <a:rPr lang="zh-CN" altLang="en-US" sz="1700" b="1" dirty="0" smtClean="0">
                <a:solidFill>
                  <a:srgbClr val="000000"/>
                </a:solidFill>
                <a:latin typeface="仿宋" pitchFamily="49" charset="-122"/>
                <a:ea typeface="仿宋" pitchFamily="49" charset="-122"/>
              </a:rPr>
              <a:t>    纳税人</a:t>
            </a:r>
            <a:r>
              <a:rPr lang="zh-CN" altLang="en-US" sz="1700" b="1" dirty="0">
                <a:solidFill>
                  <a:srgbClr val="000000"/>
                </a:solidFill>
                <a:latin typeface="仿宋" pitchFamily="49" charset="-122"/>
                <a:ea typeface="仿宋" pitchFamily="49" charset="-122"/>
              </a:rPr>
              <a:t>因申报信息填写错误造成年度汇算多退或少缴税款的，纳税人主动或经税务机关提醒后及时改正的，税务机关可以按照“首违不罚”原则免予处罚。</a:t>
            </a:r>
            <a:endParaRPr lang="zh-CN" altLang="en-US" sz="1700" b="1" dirty="0">
              <a:latin typeface="仿宋" pitchFamily="49" charset="-122"/>
              <a:ea typeface="仿宋" pitchFamily="49" charset="-122"/>
            </a:endParaRPr>
          </a:p>
        </p:txBody>
      </p:sp>
    </p:spTree>
    <p:extLst>
      <p:ext uri="{BB962C8B-B14F-4D97-AF65-F5344CB8AC3E}">
        <p14:creationId xmlns:p14="http://schemas.microsoft.com/office/powerpoint/2010/main" val="27632355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zh-CN" altLang="en-US" dirty="0">
                <a:latin typeface="Arial" panose="020B0604020202020204" pitchFamily="34" charset="0"/>
                <a:ea typeface="微软雅黑" panose="020B0503020204020204" pitchFamily="34" charset="-122"/>
                <a:cs typeface="+mn-ea"/>
                <a:sym typeface="Arial" panose="020B0604020202020204" pitchFamily="34" charset="0"/>
              </a:rPr>
              <a:t>年度汇算服务</a:t>
            </a:r>
          </a:p>
        </p:txBody>
      </p:sp>
      <p:sp>
        <p:nvSpPr>
          <p:cNvPr id="3" name="文本框 2"/>
          <p:cNvSpPr txBox="1"/>
          <p:nvPr/>
        </p:nvSpPr>
        <p:spPr>
          <a:xfrm>
            <a:off x="1477118" y="1821356"/>
            <a:ext cx="2276475" cy="1419225"/>
          </a:xfrm>
          <a:prstGeom prst="rect">
            <a:avLst/>
          </a:prstGeom>
          <a:noFill/>
        </p:spPr>
        <p:txBody>
          <a:bodyPr wrap="square" rtlCol="0">
            <a:spAutoFit/>
          </a:bodyPr>
          <a:lstStyle/>
          <a:p>
            <a:pPr algn="ctr"/>
            <a:r>
              <a:rPr lang="en-US" altLang="zh-CN" sz="8625" dirty="0" smtClean="0">
                <a:solidFill>
                  <a:schemeClr val="bg1"/>
                </a:solidFill>
                <a:latin typeface="Impact" panose="020B0806030902050204" pitchFamily="34" charset="0"/>
                <a:ea typeface="华文细黑" panose="02010600040101010101" pitchFamily="2" charset="-122"/>
              </a:rPr>
              <a:t>11</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4047545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年度汇算服务</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37</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11</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1466850" y="1704926"/>
            <a:ext cx="6181725" cy="1754326"/>
          </a:xfrm>
          <a:prstGeom prst="rect">
            <a:avLst/>
          </a:prstGeom>
        </p:spPr>
        <p:txBody>
          <a:bodyPr wrap="square">
            <a:spAutoFit/>
          </a:bodyPr>
          <a:lstStyle/>
          <a:p>
            <a:r>
              <a:rPr lang="zh-CN" altLang="en-US" b="1" dirty="0" smtClean="0">
                <a:latin typeface="仿宋" pitchFamily="49" charset="-122"/>
                <a:ea typeface="仿宋" pitchFamily="49" charset="-122"/>
              </a:rPr>
              <a:t>    </a:t>
            </a:r>
            <a:r>
              <a:rPr lang="zh-CN" altLang="en-US" b="1" dirty="0" smtClean="0">
                <a:latin typeface="仿宋" pitchFamily="49" charset="-122"/>
                <a:ea typeface="仿宋" pitchFamily="49" charset="-122"/>
              </a:rPr>
              <a:t>税务机关</a:t>
            </a:r>
            <a:r>
              <a:rPr lang="zh-CN" altLang="en-US" b="1" dirty="0">
                <a:latin typeface="仿宋" pitchFamily="49" charset="-122"/>
                <a:ea typeface="仿宋" pitchFamily="49" charset="-122"/>
              </a:rPr>
              <a:t>推出系列优化服务措施，加强年度汇算的政策解读和操作辅导力度，分类编制办税指引，通俗解释政策口径、专业术语和操作流程，多渠道、多形式开展提示提醒服务，并通过手机个人所得税</a:t>
            </a:r>
            <a:r>
              <a:rPr lang="en-US" altLang="zh-CN" b="1" dirty="0">
                <a:latin typeface="仿宋" pitchFamily="49" charset="-122"/>
                <a:ea typeface="仿宋" pitchFamily="49" charset="-122"/>
              </a:rPr>
              <a:t>APP</a:t>
            </a:r>
            <a:r>
              <a:rPr lang="zh-CN" altLang="en-US" b="1" dirty="0">
                <a:latin typeface="仿宋" pitchFamily="49" charset="-122"/>
                <a:ea typeface="仿宋" pitchFamily="49" charset="-122"/>
              </a:rPr>
              <a:t>、网页端、</a:t>
            </a:r>
            <a:r>
              <a:rPr lang="en-US" altLang="zh-CN" b="1" dirty="0">
                <a:latin typeface="仿宋" pitchFamily="49" charset="-122"/>
                <a:ea typeface="仿宋" pitchFamily="49" charset="-122"/>
              </a:rPr>
              <a:t>12366</a:t>
            </a:r>
            <a:r>
              <a:rPr lang="zh-CN" altLang="en-US" b="1" dirty="0">
                <a:latin typeface="仿宋" pitchFamily="49" charset="-122"/>
                <a:ea typeface="仿宋" pitchFamily="49" charset="-122"/>
              </a:rPr>
              <a:t>纳税服务平台等渠道提供涉税咨询，帮助纳税人解决办理年度汇算中的疑难问题，积极回应纳税人诉求。</a:t>
            </a:r>
          </a:p>
        </p:txBody>
      </p:sp>
    </p:spTree>
    <p:extLst>
      <p:ext uri="{BB962C8B-B14F-4D97-AF65-F5344CB8AC3E}">
        <p14:creationId xmlns:p14="http://schemas.microsoft.com/office/powerpoint/2010/main" val="39005199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年度汇算服务</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38</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11</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1466850" y="1704926"/>
            <a:ext cx="6181725" cy="1754326"/>
          </a:xfrm>
          <a:prstGeom prst="rect">
            <a:avLst/>
          </a:prstGeom>
        </p:spPr>
        <p:txBody>
          <a:bodyPr wrap="square">
            <a:spAutoFit/>
          </a:bodyPr>
          <a:lstStyle/>
          <a:p>
            <a:r>
              <a:rPr lang="zh-CN" altLang="en-US" dirty="0" smtClean="0"/>
              <a:t>        </a:t>
            </a:r>
            <a:r>
              <a:rPr lang="zh-CN" altLang="en-US" b="1" dirty="0" smtClean="0">
                <a:latin typeface="仿宋" pitchFamily="49" charset="-122"/>
                <a:ea typeface="仿宋" pitchFamily="49" charset="-122"/>
              </a:rPr>
              <a:t>为</a:t>
            </a:r>
            <a:r>
              <a:rPr lang="zh-CN" altLang="en-US" b="1" dirty="0">
                <a:latin typeface="仿宋" pitchFamily="49" charset="-122"/>
                <a:ea typeface="仿宋" pitchFamily="49" charset="-122"/>
              </a:rPr>
              <a:t>合理有序引导纳税人办理年度汇算，主管税务机关将分批分期通知提醒纳税人在确定的时间段内办理。纳税人如需提前或延后办理的，可与税务机关预约或通过网上税务局在年度汇算期内办理。对于独立完成年度汇算存在困难的年长、行动不便等特殊人群，由纳税人提出申请，税务机关可提供个性化年度汇算服务。</a:t>
            </a:r>
          </a:p>
        </p:txBody>
      </p:sp>
    </p:spTree>
    <p:extLst>
      <p:ext uri="{BB962C8B-B14F-4D97-AF65-F5344CB8AC3E}">
        <p14:creationId xmlns:p14="http://schemas.microsoft.com/office/powerpoint/2010/main" val="32563615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p:txBody>
          <a:bodyPr/>
          <a:lstStyle/>
          <a:p>
            <a:r>
              <a:rPr lang="en-US" altLang="zh-CN" dirty="0">
                <a:latin typeface="Arial" panose="020B0604020202020204" pitchFamily="34" charset="0"/>
                <a:ea typeface="微软雅黑" panose="020B0503020204020204" pitchFamily="34" charset="-122"/>
                <a:cs typeface="+mn-ea"/>
                <a:sym typeface="Arial" panose="020B0604020202020204" pitchFamily="34" charset="0"/>
              </a:rPr>
              <a:t>THANKS</a:t>
            </a:r>
            <a:endParaRPr lang="zh-CN" altLang="en-US" dirty="0">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年度汇算的内容</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4</a:t>
            </a:fld>
            <a:endParaRPr lang="zh-CN" altLang="en-US" sz="750"/>
          </a:p>
        </p:txBody>
      </p:sp>
      <p:sp>
        <p:nvSpPr>
          <p:cNvPr id="20" name="文本占位符 19"/>
          <p:cNvSpPr>
            <a:spLocks noGrp="1"/>
          </p:cNvSpPr>
          <p:nvPr>
            <p:ph type="body" sz="quarter" idx="13"/>
          </p:nvPr>
        </p:nvSpPr>
        <p:spPr/>
        <p:txBody>
          <a:bodyPr/>
          <a:lstStyle/>
          <a:p>
            <a:r>
              <a:rPr lang="en-US" altLang="zh-CN" dirty="0"/>
              <a:t>Part. 01</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19150" y="1378598"/>
            <a:ext cx="7486650" cy="2777940"/>
          </a:xfrm>
          <a:prstGeom prst="rect">
            <a:avLst/>
          </a:prstGeom>
        </p:spPr>
        <p:txBody>
          <a:bodyPr wrap="square">
            <a:spAutoFit/>
          </a:bodyPr>
          <a:lstStyle/>
          <a:p>
            <a:pPr>
              <a:lnSpc>
                <a:spcPct val="150000"/>
              </a:lnSpc>
            </a:pPr>
            <a:r>
              <a:rPr lang="zh-CN" altLang="en-US" sz="1700" b="1" dirty="0" smtClean="0">
                <a:solidFill>
                  <a:srgbClr val="000000"/>
                </a:solidFill>
                <a:latin typeface="黑体" panose="02010609060101010101" pitchFamily="49" charset="-122"/>
                <a:ea typeface="黑体" panose="02010609060101010101" pitchFamily="49" charset="-122"/>
                <a:cs typeface="宋体" panose="02010600030101010101" pitchFamily="2" charset="-122"/>
              </a:rPr>
              <a:t>     </a:t>
            </a:r>
            <a:r>
              <a:rPr lang="zh-CN" altLang="en-US" sz="1700" b="1" dirty="0" smtClean="0">
                <a:solidFill>
                  <a:srgbClr val="000000"/>
                </a:solidFill>
                <a:latin typeface="仿宋" pitchFamily="49" charset="-122"/>
                <a:ea typeface="仿宋" pitchFamily="49" charset="-122"/>
                <a:cs typeface="宋体" panose="02010600030101010101" pitchFamily="2" charset="-122"/>
              </a:rPr>
              <a:t>依据</a:t>
            </a:r>
            <a:r>
              <a:rPr lang="zh-CN" altLang="en-US" sz="1700" b="1" dirty="0">
                <a:solidFill>
                  <a:srgbClr val="000000"/>
                </a:solidFill>
                <a:latin typeface="仿宋" pitchFamily="49" charset="-122"/>
                <a:ea typeface="仿宋" pitchFamily="49" charset="-122"/>
                <a:cs typeface="宋体" panose="02010600030101010101" pitchFamily="2" charset="-122"/>
              </a:rPr>
              <a:t>税法规定，</a:t>
            </a:r>
            <a:r>
              <a:rPr lang="en-US" altLang="zh-CN" sz="1700" b="1" dirty="0">
                <a:solidFill>
                  <a:srgbClr val="000000"/>
                </a:solidFill>
                <a:latin typeface="仿宋" pitchFamily="49" charset="-122"/>
                <a:ea typeface="仿宋" pitchFamily="49" charset="-122"/>
                <a:cs typeface="宋体" panose="02010600030101010101" pitchFamily="2" charset="-122"/>
              </a:rPr>
              <a:t>2020</a:t>
            </a:r>
            <a:r>
              <a:rPr lang="zh-CN" altLang="en-US" sz="1700" b="1" dirty="0">
                <a:solidFill>
                  <a:srgbClr val="000000"/>
                </a:solidFill>
                <a:latin typeface="仿宋" pitchFamily="49" charset="-122"/>
                <a:ea typeface="仿宋" pitchFamily="49" charset="-122"/>
                <a:cs typeface="宋体" panose="02010600030101010101" pitchFamily="2" charset="-122"/>
              </a:rPr>
              <a:t>年度终了后，居民个人（以下称“纳税人”）需要汇总</a:t>
            </a:r>
            <a:r>
              <a:rPr lang="en-US" altLang="zh-CN" sz="1700" b="1" dirty="0">
                <a:solidFill>
                  <a:srgbClr val="000000"/>
                </a:solidFill>
                <a:latin typeface="仿宋" pitchFamily="49" charset="-122"/>
                <a:ea typeface="仿宋" pitchFamily="49" charset="-122"/>
                <a:cs typeface="宋体" panose="02010600030101010101" pitchFamily="2" charset="-122"/>
              </a:rPr>
              <a:t>2020</a:t>
            </a:r>
            <a:r>
              <a:rPr lang="zh-CN" altLang="en-US" sz="1700" b="1" dirty="0">
                <a:solidFill>
                  <a:srgbClr val="000000"/>
                </a:solidFill>
                <a:latin typeface="仿宋" pitchFamily="49" charset="-122"/>
                <a:ea typeface="仿宋" pitchFamily="49" charset="-122"/>
                <a:cs typeface="宋体" panose="02010600030101010101" pitchFamily="2" charset="-122"/>
              </a:rPr>
              <a:t>年</a:t>
            </a:r>
            <a:r>
              <a:rPr lang="en-US" altLang="zh-CN" sz="1700" b="1" dirty="0">
                <a:solidFill>
                  <a:srgbClr val="000000"/>
                </a:solidFill>
                <a:latin typeface="仿宋" pitchFamily="49" charset="-122"/>
                <a:ea typeface="仿宋" pitchFamily="49" charset="-122"/>
                <a:cs typeface="宋体" panose="02010600030101010101" pitchFamily="2" charset="-122"/>
              </a:rPr>
              <a:t>1</a:t>
            </a:r>
            <a:r>
              <a:rPr lang="zh-CN" altLang="en-US" sz="1700" b="1" dirty="0">
                <a:solidFill>
                  <a:srgbClr val="000000"/>
                </a:solidFill>
                <a:latin typeface="仿宋" pitchFamily="49" charset="-122"/>
                <a:ea typeface="仿宋" pitchFamily="49" charset="-122"/>
                <a:cs typeface="宋体" panose="02010600030101010101" pitchFamily="2" charset="-122"/>
              </a:rPr>
              <a:t>月</a:t>
            </a:r>
            <a:r>
              <a:rPr lang="en-US" altLang="zh-CN" sz="1700" b="1" dirty="0">
                <a:solidFill>
                  <a:srgbClr val="000000"/>
                </a:solidFill>
                <a:latin typeface="仿宋" pitchFamily="49" charset="-122"/>
                <a:ea typeface="仿宋" pitchFamily="49" charset="-122"/>
                <a:cs typeface="宋体" panose="02010600030101010101" pitchFamily="2" charset="-122"/>
              </a:rPr>
              <a:t>1</a:t>
            </a:r>
            <a:r>
              <a:rPr lang="zh-CN" altLang="en-US" sz="1700" b="1" dirty="0">
                <a:solidFill>
                  <a:srgbClr val="000000"/>
                </a:solidFill>
                <a:latin typeface="仿宋" pitchFamily="49" charset="-122"/>
                <a:ea typeface="仿宋" pitchFamily="49" charset="-122"/>
                <a:cs typeface="宋体" panose="02010600030101010101" pitchFamily="2" charset="-122"/>
              </a:rPr>
              <a:t>日至</a:t>
            </a:r>
            <a:r>
              <a:rPr lang="en-US" altLang="zh-CN" sz="1700" b="1" dirty="0">
                <a:solidFill>
                  <a:srgbClr val="000000"/>
                </a:solidFill>
                <a:latin typeface="仿宋" pitchFamily="49" charset="-122"/>
                <a:ea typeface="仿宋" pitchFamily="49" charset="-122"/>
                <a:cs typeface="宋体" panose="02010600030101010101" pitchFamily="2" charset="-122"/>
              </a:rPr>
              <a:t>12</a:t>
            </a:r>
            <a:r>
              <a:rPr lang="zh-CN" altLang="en-US" sz="1700" b="1" dirty="0">
                <a:solidFill>
                  <a:srgbClr val="000000"/>
                </a:solidFill>
                <a:latin typeface="仿宋" pitchFamily="49" charset="-122"/>
                <a:ea typeface="仿宋" pitchFamily="49" charset="-122"/>
                <a:cs typeface="宋体" panose="02010600030101010101" pitchFamily="2" charset="-122"/>
              </a:rPr>
              <a:t>月</a:t>
            </a:r>
            <a:r>
              <a:rPr lang="en-US" altLang="zh-CN" sz="1700" b="1" dirty="0">
                <a:solidFill>
                  <a:srgbClr val="000000"/>
                </a:solidFill>
                <a:latin typeface="仿宋" pitchFamily="49" charset="-122"/>
                <a:ea typeface="仿宋" pitchFamily="49" charset="-122"/>
                <a:cs typeface="宋体" panose="02010600030101010101" pitchFamily="2" charset="-122"/>
              </a:rPr>
              <a:t>31</a:t>
            </a:r>
            <a:r>
              <a:rPr lang="zh-CN" altLang="en-US" sz="1700" b="1" dirty="0">
                <a:solidFill>
                  <a:srgbClr val="000000"/>
                </a:solidFill>
                <a:latin typeface="仿宋" pitchFamily="49" charset="-122"/>
                <a:ea typeface="仿宋" pitchFamily="49" charset="-122"/>
                <a:cs typeface="宋体" panose="02010600030101010101" pitchFamily="2" charset="-122"/>
              </a:rPr>
              <a:t>日取得的工资薪金、劳务报酬、稿酬、特许权使用费等四项所得（以下称“综合所得”）的收入额，减除费用</a:t>
            </a:r>
            <a:r>
              <a:rPr lang="en-US" altLang="zh-CN" sz="1700" b="1" dirty="0">
                <a:solidFill>
                  <a:srgbClr val="000000"/>
                </a:solidFill>
                <a:latin typeface="仿宋" pitchFamily="49" charset="-122"/>
                <a:ea typeface="仿宋" pitchFamily="49" charset="-122"/>
                <a:cs typeface="宋体" panose="02010600030101010101" pitchFamily="2" charset="-122"/>
              </a:rPr>
              <a:t>6</a:t>
            </a:r>
            <a:r>
              <a:rPr lang="zh-CN" altLang="en-US" sz="1700" b="1" dirty="0">
                <a:solidFill>
                  <a:srgbClr val="000000"/>
                </a:solidFill>
                <a:latin typeface="仿宋" pitchFamily="49" charset="-122"/>
                <a:ea typeface="仿宋" pitchFamily="49" charset="-122"/>
                <a:cs typeface="宋体" panose="02010600030101010101" pitchFamily="2" charset="-122"/>
              </a:rPr>
              <a:t>万元以及专项扣除、专项附加扣除、依法确定的其他扣除和符合条件的公益慈善事业捐赠（以下简称“捐赠”）后，适用综合所得个人所得税税率并减去速算扣除数（税率表见附件</a:t>
            </a:r>
            <a:r>
              <a:rPr lang="en-US" altLang="zh-CN" sz="1700" b="1" dirty="0">
                <a:solidFill>
                  <a:srgbClr val="000000"/>
                </a:solidFill>
                <a:latin typeface="仿宋" pitchFamily="49" charset="-122"/>
                <a:ea typeface="仿宋" pitchFamily="49" charset="-122"/>
                <a:cs typeface="宋体" panose="02010600030101010101" pitchFamily="2" charset="-122"/>
              </a:rPr>
              <a:t>1</a:t>
            </a:r>
            <a:r>
              <a:rPr lang="zh-CN" altLang="en-US" sz="1700" b="1" dirty="0">
                <a:solidFill>
                  <a:srgbClr val="000000"/>
                </a:solidFill>
                <a:latin typeface="仿宋" pitchFamily="49" charset="-122"/>
                <a:ea typeface="仿宋" pitchFamily="49" charset="-122"/>
                <a:cs typeface="宋体" panose="02010600030101010101" pitchFamily="2" charset="-122"/>
              </a:rPr>
              <a:t>），计算本年度最终应纳税额，再减去</a:t>
            </a:r>
            <a:r>
              <a:rPr lang="en-US" altLang="zh-CN" sz="1700" b="1" dirty="0">
                <a:solidFill>
                  <a:srgbClr val="000000"/>
                </a:solidFill>
                <a:latin typeface="仿宋" pitchFamily="49" charset="-122"/>
                <a:ea typeface="仿宋" pitchFamily="49" charset="-122"/>
                <a:cs typeface="宋体" panose="02010600030101010101" pitchFamily="2" charset="-122"/>
              </a:rPr>
              <a:t>2020</a:t>
            </a:r>
            <a:r>
              <a:rPr lang="zh-CN" altLang="en-US" sz="1700" b="1" dirty="0">
                <a:solidFill>
                  <a:srgbClr val="000000"/>
                </a:solidFill>
                <a:latin typeface="仿宋" pitchFamily="49" charset="-122"/>
                <a:ea typeface="仿宋" pitchFamily="49" charset="-122"/>
                <a:cs typeface="宋体" panose="02010600030101010101" pitchFamily="2" charset="-122"/>
              </a:rPr>
              <a:t>年度已预缴税额，得出应退或应补税额，向税务机关申报并办理退税或补税。</a:t>
            </a:r>
            <a:endParaRPr lang="zh-CN" altLang="en-US" sz="1700" b="1" dirty="0">
              <a:latin typeface="仿宋" pitchFamily="49" charset="-122"/>
              <a:ea typeface="仿宋"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年度汇算的内容</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5</a:t>
            </a:fld>
            <a:endParaRPr lang="zh-CN" altLang="en-US" sz="750"/>
          </a:p>
        </p:txBody>
      </p:sp>
      <p:sp>
        <p:nvSpPr>
          <p:cNvPr id="20" name="文本占位符 19"/>
          <p:cNvSpPr>
            <a:spLocks noGrp="1"/>
          </p:cNvSpPr>
          <p:nvPr>
            <p:ph type="body" sz="quarter" idx="13"/>
          </p:nvPr>
        </p:nvSpPr>
        <p:spPr/>
        <p:txBody>
          <a:bodyPr/>
          <a:lstStyle/>
          <a:p>
            <a:r>
              <a:rPr lang="en-US" altLang="zh-CN" dirty="0"/>
              <a:t>Part. 01</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1085850" y="1626248"/>
            <a:ext cx="7077076" cy="2446824"/>
          </a:xfrm>
          <a:prstGeom prst="rect">
            <a:avLst/>
          </a:prstGeom>
        </p:spPr>
        <p:txBody>
          <a:bodyPr wrap="square">
            <a:spAutoFit/>
          </a:bodyPr>
          <a:lstStyle/>
          <a:p>
            <a:pPr>
              <a:lnSpc>
                <a:spcPct val="150000"/>
              </a:lnSpc>
            </a:pPr>
            <a:r>
              <a:rPr lang="zh-CN" altLang="en-US" sz="1700" dirty="0" smtClean="0">
                <a:solidFill>
                  <a:srgbClr val="000000"/>
                </a:solidFill>
                <a:latin typeface="黑体" panose="02010609060101010101" pitchFamily="49" charset="-122"/>
                <a:ea typeface="黑体" panose="02010609060101010101" pitchFamily="49" charset="-122"/>
                <a:cs typeface="宋体" panose="02010600030101010101" pitchFamily="2" charset="-122"/>
              </a:rPr>
              <a:t>    </a:t>
            </a:r>
            <a:r>
              <a:rPr lang="zh-CN" altLang="en-US" sz="1700" b="1" dirty="0" smtClean="0">
                <a:solidFill>
                  <a:srgbClr val="000000"/>
                </a:solidFill>
                <a:latin typeface="仿宋" pitchFamily="49" charset="-122"/>
                <a:ea typeface="仿宋" pitchFamily="49" charset="-122"/>
                <a:cs typeface="宋体" panose="02010600030101010101" pitchFamily="2" charset="-122"/>
              </a:rPr>
              <a:t>具体</a:t>
            </a:r>
            <a:r>
              <a:rPr lang="zh-CN" altLang="en-US" sz="1700" b="1" dirty="0">
                <a:solidFill>
                  <a:srgbClr val="000000"/>
                </a:solidFill>
                <a:latin typeface="仿宋" pitchFamily="49" charset="-122"/>
                <a:ea typeface="仿宋" pitchFamily="49" charset="-122"/>
                <a:cs typeface="宋体" panose="02010600030101010101" pitchFamily="2" charset="-122"/>
              </a:rPr>
              <a:t>计算公式如下：</a:t>
            </a:r>
          </a:p>
          <a:p>
            <a:pPr>
              <a:lnSpc>
                <a:spcPct val="150000"/>
              </a:lnSpc>
            </a:pPr>
            <a:r>
              <a:rPr lang="zh-CN" altLang="en-US" sz="1700" b="1" dirty="0" smtClean="0">
                <a:solidFill>
                  <a:srgbClr val="000000"/>
                </a:solidFill>
                <a:latin typeface="仿宋" pitchFamily="49" charset="-122"/>
                <a:ea typeface="仿宋" pitchFamily="49" charset="-122"/>
                <a:cs typeface="宋体" panose="02010600030101010101" pitchFamily="2" charset="-122"/>
              </a:rPr>
              <a:t>    应</a:t>
            </a:r>
            <a:r>
              <a:rPr lang="zh-CN" altLang="en-US" sz="1700" b="1" dirty="0">
                <a:solidFill>
                  <a:srgbClr val="000000"/>
                </a:solidFill>
                <a:latin typeface="仿宋" pitchFamily="49" charset="-122"/>
                <a:ea typeface="仿宋" pitchFamily="49" charset="-122"/>
                <a:cs typeface="宋体" panose="02010600030101010101" pitchFamily="2" charset="-122"/>
              </a:rPr>
              <a:t>退或应补税额</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（综合所得收入额</a:t>
            </a:r>
            <a:r>
              <a:rPr lang="en-US" altLang="zh-CN" sz="1700" b="1" dirty="0">
                <a:solidFill>
                  <a:srgbClr val="000000"/>
                </a:solidFill>
                <a:latin typeface="仿宋" pitchFamily="49" charset="-122"/>
                <a:ea typeface="仿宋" pitchFamily="49" charset="-122"/>
                <a:cs typeface="宋体" panose="02010600030101010101" pitchFamily="2" charset="-122"/>
              </a:rPr>
              <a:t>-60000</a:t>
            </a:r>
            <a:r>
              <a:rPr lang="zh-CN" altLang="en-US" sz="1700" b="1" dirty="0">
                <a:solidFill>
                  <a:srgbClr val="000000"/>
                </a:solidFill>
                <a:latin typeface="仿宋" pitchFamily="49" charset="-122"/>
                <a:ea typeface="仿宋" pitchFamily="49" charset="-122"/>
                <a:cs typeface="宋体" panose="02010600030101010101" pitchFamily="2" charset="-122"/>
              </a:rPr>
              <a:t>元</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三险一金”等专项扣除</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子女教育等专项附加扣除</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依法确定的其他扣除</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捐赠）</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适用税率</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a:solidFill>
                  <a:srgbClr val="000000"/>
                </a:solidFill>
                <a:latin typeface="仿宋" pitchFamily="49" charset="-122"/>
                <a:ea typeface="仿宋" pitchFamily="49" charset="-122"/>
                <a:cs typeface="宋体" panose="02010600030101010101" pitchFamily="2" charset="-122"/>
              </a:rPr>
              <a:t>速算扣除数</a:t>
            </a:r>
            <a:r>
              <a:rPr lang="en-US" altLang="zh-CN" sz="1700" b="1" dirty="0">
                <a:solidFill>
                  <a:srgbClr val="000000"/>
                </a:solidFill>
                <a:latin typeface="仿宋" pitchFamily="49" charset="-122"/>
                <a:ea typeface="仿宋" pitchFamily="49" charset="-122"/>
                <a:cs typeface="宋体" panose="02010600030101010101" pitchFamily="2" charset="-122"/>
              </a:rPr>
              <a:t>]-2020</a:t>
            </a:r>
            <a:r>
              <a:rPr lang="zh-CN" altLang="en-US" sz="1700" b="1" dirty="0">
                <a:solidFill>
                  <a:srgbClr val="000000"/>
                </a:solidFill>
                <a:latin typeface="仿宋" pitchFamily="49" charset="-122"/>
                <a:ea typeface="仿宋" pitchFamily="49" charset="-122"/>
                <a:cs typeface="宋体" panose="02010600030101010101" pitchFamily="2" charset="-122"/>
              </a:rPr>
              <a:t>年已预缴税额</a:t>
            </a:r>
          </a:p>
          <a:p>
            <a:pPr>
              <a:lnSpc>
                <a:spcPct val="150000"/>
              </a:lnSpc>
            </a:pPr>
            <a:r>
              <a:rPr lang="zh-CN" altLang="en-US" sz="1700" b="1" dirty="0" smtClean="0">
                <a:solidFill>
                  <a:srgbClr val="000000"/>
                </a:solidFill>
                <a:latin typeface="仿宋" pitchFamily="49" charset="-122"/>
                <a:ea typeface="仿宋" pitchFamily="49" charset="-122"/>
                <a:cs typeface="宋体" panose="02010600030101010101" pitchFamily="2" charset="-122"/>
              </a:rPr>
              <a:t>    依据</a:t>
            </a:r>
            <a:r>
              <a:rPr lang="zh-CN" altLang="en-US" sz="1700" b="1" dirty="0">
                <a:solidFill>
                  <a:srgbClr val="000000"/>
                </a:solidFill>
                <a:latin typeface="仿宋" pitchFamily="49" charset="-122"/>
                <a:ea typeface="仿宋" pitchFamily="49" charset="-122"/>
                <a:cs typeface="宋体" panose="02010600030101010101" pitchFamily="2" charset="-122"/>
              </a:rPr>
              <a:t>税法规定，年度汇算不涉及财产租赁等分类所得，以及纳税人按规定选择不并入综合所得计算纳税的全年一次性奖金等所得。</a:t>
            </a:r>
          </a:p>
        </p:txBody>
      </p:sp>
    </p:spTree>
    <p:extLst>
      <p:ext uri="{BB962C8B-B14F-4D97-AF65-F5344CB8AC3E}">
        <p14:creationId xmlns:p14="http://schemas.microsoft.com/office/powerpoint/2010/main" val="1558399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年度汇算的内容</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6</a:t>
            </a:fld>
            <a:endParaRPr lang="zh-CN" altLang="en-US" sz="750"/>
          </a:p>
        </p:txBody>
      </p:sp>
      <p:sp>
        <p:nvSpPr>
          <p:cNvPr id="20" name="文本占位符 19"/>
          <p:cNvSpPr>
            <a:spLocks noGrp="1"/>
          </p:cNvSpPr>
          <p:nvPr>
            <p:ph type="body" sz="quarter" idx="13"/>
          </p:nvPr>
        </p:nvSpPr>
        <p:spPr/>
        <p:txBody>
          <a:bodyPr/>
          <a:lstStyle/>
          <a:p>
            <a:r>
              <a:rPr lang="en-US" altLang="zh-CN" dirty="0"/>
              <a:t>Part. 01</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1085850" y="1626248"/>
            <a:ext cx="7077076" cy="2446824"/>
          </a:xfrm>
          <a:prstGeom prst="rect">
            <a:avLst/>
          </a:prstGeom>
        </p:spPr>
        <p:txBody>
          <a:bodyPr wrap="square">
            <a:spAutoFit/>
          </a:bodyPr>
          <a:lstStyle/>
          <a:p>
            <a:pPr>
              <a:lnSpc>
                <a:spcPct val="150000"/>
              </a:lnSpc>
            </a:pPr>
            <a:r>
              <a:rPr lang="zh-CN" altLang="en-US" sz="1700" dirty="0">
                <a:solidFill>
                  <a:srgbClr val="000000"/>
                </a:solidFill>
                <a:latin typeface="黑体" panose="02010609060101010101" pitchFamily="49" charset="-122"/>
                <a:ea typeface="黑体" panose="02010609060101010101" pitchFamily="49" charset="-122"/>
                <a:cs typeface="宋体" panose="02010600030101010101" pitchFamily="2" charset="-122"/>
              </a:rPr>
              <a:t> </a:t>
            </a:r>
            <a:r>
              <a:rPr lang="en-US" altLang="zh-CN" sz="1700" b="1" dirty="0">
                <a:solidFill>
                  <a:srgbClr val="000000"/>
                </a:solidFill>
                <a:latin typeface="仿宋" pitchFamily="49" charset="-122"/>
                <a:ea typeface="仿宋" pitchFamily="49" charset="-122"/>
                <a:cs typeface="宋体" panose="02010600030101010101" pitchFamily="2" charset="-122"/>
              </a:rPr>
              <a:t>【</a:t>
            </a:r>
            <a:r>
              <a:rPr lang="zh-CN" altLang="en-US" sz="1700" b="1" dirty="0" smtClean="0">
                <a:solidFill>
                  <a:srgbClr val="000000"/>
                </a:solidFill>
                <a:latin typeface="仿宋" pitchFamily="49" charset="-122"/>
                <a:ea typeface="仿宋" pitchFamily="49" charset="-122"/>
                <a:cs typeface="宋体" panose="02010600030101010101" pitchFamily="2" charset="-122"/>
              </a:rPr>
              <a:t>提示：</a:t>
            </a:r>
            <a:r>
              <a:rPr lang="zh-CN" altLang="en-US" sz="1700" b="1" dirty="0">
                <a:solidFill>
                  <a:srgbClr val="000000"/>
                </a:solidFill>
                <a:latin typeface="仿宋" pitchFamily="49" charset="-122"/>
                <a:ea typeface="仿宋" pitchFamily="49" charset="-122"/>
                <a:cs typeface="宋体" panose="02010600030101010101" pitchFamily="2" charset="-122"/>
              </a:rPr>
              <a:t>年度汇算的“年度”怎么算？</a:t>
            </a:r>
            <a:r>
              <a:rPr lang="en-US" altLang="zh-CN" sz="1700" b="1" dirty="0">
                <a:solidFill>
                  <a:srgbClr val="000000"/>
                </a:solidFill>
                <a:latin typeface="仿宋" pitchFamily="49" charset="-122"/>
                <a:ea typeface="仿宋" pitchFamily="49" charset="-122"/>
                <a:cs typeface="宋体" panose="02010600030101010101" pitchFamily="2" charset="-122"/>
              </a:rPr>
              <a:t>】</a:t>
            </a:r>
          </a:p>
          <a:p>
            <a:pPr>
              <a:lnSpc>
                <a:spcPct val="150000"/>
              </a:lnSpc>
            </a:pPr>
            <a:r>
              <a:rPr lang="en-US" altLang="zh-CN" sz="1700" b="1" dirty="0">
                <a:solidFill>
                  <a:srgbClr val="000000"/>
                </a:solidFill>
                <a:latin typeface="仿宋" pitchFamily="49" charset="-122"/>
                <a:ea typeface="仿宋" pitchFamily="49" charset="-122"/>
                <a:cs typeface="宋体" panose="02010600030101010101" pitchFamily="2" charset="-122"/>
              </a:rPr>
              <a:t>     </a:t>
            </a:r>
            <a:r>
              <a:rPr lang="zh-CN" altLang="en-US" sz="1700" b="1" dirty="0">
                <a:solidFill>
                  <a:srgbClr val="000000"/>
                </a:solidFill>
                <a:latin typeface="仿宋" pitchFamily="49" charset="-122"/>
                <a:ea typeface="仿宋" pitchFamily="49" charset="-122"/>
                <a:cs typeface="宋体" panose="02010600030101010101" pitchFamily="2" charset="-122"/>
              </a:rPr>
              <a:t>年度汇算的“年度”即为纳税年度，也就是公历</a:t>
            </a:r>
            <a:r>
              <a:rPr lang="en-US" altLang="zh-CN" sz="1700" b="1" dirty="0">
                <a:solidFill>
                  <a:srgbClr val="000000"/>
                </a:solidFill>
                <a:latin typeface="仿宋" pitchFamily="49" charset="-122"/>
                <a:ea typeface="仿宋" pitchFamily="49" charset="-122"/>
                <a:cs typeface="宋体" panose="02010600030101010101" pitchFamily="2" charset="-122"/>
              </a:rPr>
              <a:t>1</a:t>
            </a:r>
            <a:r>
              <a:rPr lang="zh-CN" altLang="en-US" sz="1700" b="1" dirty="0">
                <a:solidFill>
                  <a:srgbClr val="000000"/>
                </a:solidFill>
                <a:latin typeface="仿宋" pitchFamily="49" charset="-122"/>
                <a:ea typeface="仿宋" pitchFamily="49" charset="-122"/>
                <a:cs typeface="宋体" panose="02010600030101010101" pitchFamily="2" charset="-122"/>
              </a:rPr>
              <a:t>月</a:t>
            </a:r>
            <a:r>
              <a:rPr lang="en-US" altLang="zh-CN" sz="1700" b="1" dirty="0">
                <a:solidFill>
                  <a:srgbClr val="000000"/>
                </a:solidFill>
                <a:latin typeface="仿宋" pitchFamily="49" charset="-122"/>
                <a:ea typeface="仿宋" pitchFamily="49" charset="-122"/>
                <a:cs typeface="宋体" panose="02010600030101010101" pitchFamily="2" charset="-122"/>
              </a:rPr>
              <a:t>1</a:t>
            </a:r>
            <a:r>
              <a:rPr lang="zh-CN" altLang="en-US" sz="1700" b="1" dirty="0">
                <a:solidFill>
                  <a:srgbClr val="000000"/>
                </a:solidFill>
                <a:latin typeface="仿宋" pitchFamily="49" charset="-122"/>
                <a:ea typeface="仿宋" pitchFamily="49" charset="-122"/>
                <a:cs typeface="宋体" panose="02010600030101010101" pitchFamily="2" charset="-122"/>
              </a:rPr>
              <a:t>日起至</a:t>
            </a:r>
            <a:r>
              <a:rPr lang="en-US" altLang="zh-CN" sz="1700" b="1" dirty="0">
                <a:solidFill>
                  <a:srgbClr val="000000"/>
                </a:solidFill>
                <a:latin typeface="仿宋" pitchFamily="49" charset="-122"/>
                <a:ea typeface="仿宋" pitchFamily="49" charset="-122"/>
                <a:cs typeface="宋体" panose="02010600030101010101" pitchFamily="2" charset="-122"/>
              </a:rPr>
              <a:t>12</a:t>
            </a:r>
            <a:r>
              <a:rPr lang="zh-CN" altLang="en-US" sz="1700" b="1" dirty="0">
                <a:solidFill>
                  <a:srgbClr val="000000"/>
                </a:solidFill>
                <a:latin typeface="仿宋" pitchFamily="49" charset="-122"/>
                <a:ea typeface="仿宋" pitchFamily="49" charset="-122"/>
                <a:cs typeface="宋体" panose="02010600030101010101" pitchFamily="2" charset="-122"/>
              </a:rPr>
              <a:t>月</a:t>
            </a:r>
            <a:r>
              <a:rPr lang="en-US" altLang="zh-CN" sz="1700" b="1" dirty="0">
                <a:solidFill>
                  <a:srgbClr val="000000"/>
                </a:solidFill>
                <a:latin typeface="仿宋" pitchFamily="49" charset="-122"/>
                <a:ea typeface="仿宋" pitchFamily="49" charset="-122"/>
                <a:cs typeface="宋体" panose="02010600030101010101" pitchFamily="2" charset="-122"/>
              </a:rPr>
              <a:t>31</a:t>
            </a:r>
            <a:r>
              <a:rPr lang="zh-CN" altLang="en-US" sz="1700" b="1" dirty="0">
                <a:solidFill>
                  <a:srgbClr val="000000"/>
                </a:solidFill>
                <a:latin typeface="仿宋" pitchFamily="49" charset="-122"/>
                <a:ea typeface="仿宋" pitchFamily="49" charset="-122"/>
                <a:cs typeface="宋体" panose="02010600030101010101" pitchFamily="2" charset="-122"/>
              </a:rPr>
              <a:t>日。年度汇算时的收入、扣除，均为该时间区间内实际取得的收入和实际发生的符合条件或规定标准的费用或支出。如，实际取得工资是在</a:t>
            </a:r>
            <a:r>
              <a:rPr lang="en-US" altLang="zh-CN" sz="1700" b="1" dirty="0">
                <a:solidFill>
                  <a:srgbClr val="000000"/>
                </a:solidFill>
                <a:latin typeface="仿宋" pitchFamily="49" charset="-122"/>
                <a:ea typeface="仿宋" pitchFamily="49" charset="-122"/>
                <a:cs typeface="宋体" panose="02010600030101010101" pitchFamily="2" charset="-122"/>
              </a:rPr>
              <a:t>2019</a:t>
            </a:r>
            <a:r>
              <a:rPr lang="zh-CN" altLang="en-US" sz="1700" b="1" dirty="0">
                <a:solidFill>
                  <a:srgbClr val="000000"/>
                </a:solidFill>
                <a:latin typeface="仿宋" pitchFamily="49" charset="-122"/>
                <a:ea typeface="仿宋" pitchFamily="49" charset="-122"/>
                <a:cs typeface="宋体" panose="02010600030101010101" pitchFamily="2" charset="-122"/>
              </a:rPr>
              <a:t>年的</a:t>
            </a:r>
            <a:r>
              <a:rPr lang="en-US" altLang="zh-CN" sz="1700" b="1" dirty="0">
                <a:solidFill>
                  <a:srgbClr val="000000"/>
                </a:solidFill>
                <a:latin typeface="仿宋" pitchFamily="49" charset="-122"/>
                <a:ea typeface="仿宋" pitchFamily="49" charset="-122"/>
                <a:cs typeface="宋体" panose="02010600030101010101" pitchFamily="2" charset="-122"/>
              </a:rPr>
              <a:t>12</a:t>
            </a:r>
            <a:r>
              <a:rPr lang="zh-CN" altLang="en-US" sz="1700" b="1" dirty="0">
                <a:solidFill>
                  <a:srgbClr val="000000"/>
                </a:solidFill>
                <a:latin typeface="仿宋" pitchFamily="49" charset="-122"/>
                <a:ea typeface="仿宋" pitchFamily="49" charset="-122"/>
                <a:cs typeface="宋体" panose="02010600030101010101" pitchFamily="2" charset="-122"/>
              </a:rPr>
              <a:t>月</a:t>
            </a:r>
            <a:r>
              <a:rPr lang="en-US" altLang="zh-CN" sz="1700" b="1" dirty="0">
                <a:solidFill>
                  <a:srgbClr val="000000"/>
                </a:solidFill>
                <a:latin typeface="仿宋" pitchFamily="49" charset="-122"/>
                <a:ea typeface="仿宋" pitchFamily="49" charset="-122"/>
                <a:cs typeface="宋体" panose="02010600030101010101" pitchFamily="2" charset="-122"/>
              </a:rPr>
              <a:t>31</a:t>
            </a:r>
            <a:r>
              <a:rPr lang="zh-CN" altLang="en-US" sz="1700" b="1" dirty="0">
                <a:solidFill>
                  <a:srgbClr val="000000"/>
                </a:solidFill>
                <a:latin typeface="仿宋" pitchFamily="49" charset="-122"/>
                <a:ea typeface="仿宋" pitchFamily="49" charset="-122"/>
                <a:cs typeface="宋体" panose="02010600030101010101" pitchFamily="2" charset="-122"/>
              </a:rPr>
              <a:t>日，那么它就属于</a:t>
            </a:r>
            <a:r>
              <a:rPr lang="en-US" altLang="zh-CN" sz="1700" b="1" dirty="0">
                <a:solidFill>
                  <a:srgbClr val="000000"/>
                </a:solidFill>
                <a:latin typeface="仿宋" pitchFamily="49" charset="-122"/>
                <a:ea typeface="仿宋" pitchFamily="49" charset="-122"/>
                <a:cs typeface="宋体" panose="02010600030101010101" pitchFamily="2" charset="-122"/>
              </a:rPr>
              <a:t>2019</a:t>
            </a:r>
            <a:r>
              <a:rPr lang="zh-CN" altLang="en-US" sz="1700" b="1" dirty="0">
                <a:solidFill>
                  <a:srgbClr val="000000"/>
                </a:solidFill>
                <a:latin typeface="仿宋" pitchFamily="49" charset="-122"/>
                <a:ea typeface="仿宋" pitchFamily="49" charset="-122"/>
                <a:cs typeface="宋体" panose="02010600030101010101" pitchFamily="2" charset="-122"/>
              </a:rPr>
              <a:t>年度；实际取得工资是在</a:t>
            </a:r>
            <a:r>
              <a:rPr lang="en-US" altLang="zh-CN" sz="1700" b="1" dirty="0">
                <a:solidFill>
                  <a:srgbClr val="000000"/>
                </a:solidFill>
                <a:latin typeface="仿宋" pitchFamily="49" charset="-122"/>
                <a:ea typeface="仿宋" pitchFamily="49" charset="-122"/>
                <a:cs typeface="宋体" panose="02010600030101010101" pitchFamily="2" charset="-122"/>
              </a:rPr>
              <a:t>2020</a:t>
            </a:r>
            <a:r>
              <a:rPr lang="zh-CN" altLang="en-US" sz="1700" b="1" dirty="0">
                <a:solidFill>
                  <a:srgbClr val="000000"/>
                </a:solidFill>
                <a:latin typeface="仿宋" pitchFamily="49" charset="-122"/>
                <a:ea typeface="仿宋" pitchFamily="49" charset="-122"/>
                <a:cs typeface="宋体" panose="02010600030101010101" pitchFamily="2" charset="-122"/>
              </a:rPr>
              <a:t>年的</a:t>
            </a:r>
            <a:r>
              <a:rPr lang="en-US" altLang="zh-CN" sz="1700" b="1" dirty="0">
                <a:solidFill>
                  <a:srgbClr val="000000"/>
                </a:solidFill>
                <a:latin typeface="仿宋" pitchFamily="49" charset="-122"/>
                <a:ea typeface="仿宋" pitchFamily="49" charset="-122"/>
                <a:cs typeface="宋体" panose="02010600030101010101" pitchFamily="2" charset="-122"/>
              </a:rPr>
              <a:t>1</a:t>
            </a:r>
            <a:r>
              <a:rPr lang="zh-CN" altLang="en-US" sz="1700" b="1" dirty="0">
                <a:solidFill>
                  <a:srgbClr val="000000"/>
                </a:solidFill>
                <a:latin typeface="仿宋" pitchFamily="49" charset="-122"/>
                <a:ea typeface="仿宋" pitchFamily="49" charset="-122"/>
                <a:cs typeface="宋体" panose="02010600030101010101" pitchFamily="2" charset="-122"/>
              </a:rPr>
              <a:t>月</a:t>
            </a:r>
            <a:r>
              <a:rPr lang="en-US" altLang="zh-CN" sz="1700" b="1" dirty="0">
                <a:solidFill>
                  <a:srgbClr val="000000"/>
                </a:solidFill>
                <a:latin typeface="仿宋" pitchFamily="49" charset="-122"/>
                <a:ea typeface="仿宋" pitchFamily="49" charset="-122"/>
                <a:cs typeface="宋体" panose="02010600030101010101" pitchFamily="2" charset="-122"/>
              </a:rPr>
              <a:t>1</a:t>
            </a:r>
            <a:r>
              <a:rPr lang="zh-CN" altLang="en-US" sz="1700" b="1" dirty="0">
                <a:solidFill>
                  <a:srgbClr val="000000"/>
                </a:solidFill>
                <a:latin typeface="仿宋" pitchFamily="49" charset="-122"/>
                <a:ea typeface="仿宋" pitchFamily="49" charset="-122"/>
                <a:cs typeface="宋体" panose="02010600030101010101" pitchFamily="2" charset="-122"/>
              </a:rPr>
              <a:t>日，那么它就属于</a:t>
            </a:r>
            <a:r>
              <a:rPr lang="en-US" altLang="zh-CN" sz="1700" b="1" dirty="0">
                <a:solidFill>
                  <a:srgbClr val="000000"/>
                </a:solidFill>
                <a:latin typeface="仿宋" pitchFamily="49" charset="-122"/>
                <a:ea typeface="仿宋" pitchFamily="49" charset="-122"/>
                <a:cs typeface="宋体" panose="02010600030101010101" pitchFamily="2" charset="-122"/>
              </a:rPr>
              <a:t>2020</a:t>
            </a:r>
            <a:r>
              <a:rPr lang="zh-CN" altLang="en-US" sz="1700" b="1" dirty="0">
                <a:solidFill>
                  <a:srgbClr val="000000"/>
                </a:solidFill>
                <a:latin typeface="仿宋" pitchFamily="49" charset="-122"/>
                <a:ea typeface="仿宋" pitchFamily="49" charset="-122"/>
                <a:cs typeface="宋体" panose="02010600030101010101" pitchFamily="2" charset="-122"/>
              </a:rPr>
              <a:t>年度。</a:t>
            </a:r>
            <a:endParaRPr lang="zh-CN" altLang="en-US" sz="1700" b="1" dirty="0">
              <a:solidFill>
                <a:srgbClr val="000000"/>
              </a:solidFill>
              <a:latin typeface="仿宋" pitchFamily="49" charset="-122"/>
              <a:ea typeface="仿宋" pitchFamily="49" charset="-122"/>
              <a:cs typeface="宋体" panose="02010600030101010101" pitchFamily="2" charset="-122"/>
            </a:endParaRPr>
          </a:p>
        </p:txBody>
      </p:sp>
    </p:spTree>
    <p:extLst>
      <p:ext uri="{BB962C8B-B14F-4D97-AF65-F5344CB8AC3E}">
        <p14:creationId xmlns:p14="http://schemas.microsoft.com/office/powerpoint/2010/main" val="880193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740945" y="2440199"/>
            <a:ext cx="4529979" cy="492594"/>
          </a:xfrm>
        </p:spPr>
        <p:txBody>
          <a:bodyPr/>
          <a:lstStyle/>
          <a:p>
            <a:r>
              <a:rPr lang="zh-CN" altLang="en-US" dirty="0">
                <a:latin typeface="Arial" panose="020B0604020202020204" pitchFamily="34" charset="0"/>
                <a:ea typeface="微软雅黑" panose="020B0503020204020204" pitchFamily="34" charset="-122"/>
                <a:cs typeface="+mn-ea"/>
                <a:sym typeface="Arial" panose="020B0604020202020204" pitchFamily="34" charset="0"/>
              </a:rPr>
              <a:t>无需办理年度汇算的纳税人</a:t>
            </a:r>
          </a:p>
        </p:txBody>
      </p:sp>
      <p:sp>
        <p:nvSpPr>
          <p:cNvPr id="7" name="文本框 6"/>
          <p:cNvSpPr txBox="1"/>
          <p:nvPr/>
        </p:nvSpPr>
        <p:spPr>
          <a:xfrm>
            <a:off x="1477118" y="1821356"/>
            <a:ext cx="2276475" cy="1419225"/>
          </a:xfrm>
          <a:prstGeom prst="rect">
            <a:avLst/>
          </a:prstGeom>
          <a:noFill/>
        </p:spPr>
        <p:txBody>
          <a:bodyPr wrap="square" rtlCol="0">
            <a:spAutoFit/>
          </a:bodyPr>
          <a:lstStyle/>
          <a:p>
            <a:pPr algn="ctr"/>
            <a:r>
              <a:rPr lang="en-US" altLang="zh-CN" sz="8625" b="0" dirty="0" smtClean="0">
                <a:solidFill>
                  <a:schemeClr val="bg1"/>
                </a:solidFill>
                <a:latin typeface="Impact" panose="020B0806030902050204" pitchFamily="34" charset="0"/>
                <a:ea typeface="华文细黑" panose="02010600040101010101" pitchFamily="2" charset="-122"/>
              </a:rPr>
              <a:t>02</a:t>
            </a:r>
            <a:endParaRPr lang="zh-CN" altLang="en-US" sz="8625" b="0" dirty="0">
              <a:solidFill>
                <a:schemeClr val="bg1"/>
              </a:solidFill>
              <a:latin typeface="Impact" panose="020B0806030902050204" pitchFamily="34" charset="0"/>
              <a:ea typeface="华文细黑" panose="02010600040101010101" pitchFamily="2" charset="-122"/>
            </a:endParaRPr>
          </a:p>
        </p:txBody>
      </p:sp>
    </p:spTree>
    <p:extLst>
      <p:ext uri="{BB962C8B-B14F-4D97-AF65-F5344CB8AC3E}">
        <p14:creationId xmlns:p14="http://schemas.microsoft.com/office/powerpoint/2010/main" val="1054498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哪些人不需要办理年度汇算？</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8</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02</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285875" y="1635773"/>
            <a:ext cx="6705600" cy="2200602"/>
          </a:xfrm>
          <a:prstGeom prst="rect">
            <a:avLst/>
          </a:prstGeom>
        </p:spPr>
        <p:txBody>
          <a:bodyPr wrap="square">
            <a:spAutoFit/>
          </a:bodyPr>
          <a:lstStyle/>
          <a:p>
            <a:r>
              <a:rPr lang="zh-CN" altLang="en-US" sz="1700" b="1" dirty="0" smtClean="0">
                <a:latin typeface="仿宋" pitchFamily="49" charset="-122"/>
                <a:ea typeface="仿宋" pitchFamily="49" charset="-122"/>
              </a:rPr>
              <a:t>    经</a:t>
            </a:r>
            <a:r>
              <a:rPr lang="zh-CN" altLang="en-US" sz="1700" b="1" dirty="0">
                <a:latin typeface="仿宋" pitchFamily="49" charset="-122"/>
                <a:ea typeface="仿宋" pitchFamily="49" charset="-122"/>
              </a:rPr>
              <a:t>国务院批准，依据</a:t>
            </a:r>
            <a:r>
              <a:rPr lang="en-US" altLang="zh-CN" sz="1700" b="1" dirty="0">
                <a:latin typeface="仿宋" pitchFamily="49" charset="-122"/>
                <a:ea typeface="仿宋" pitchFamily="49" charset="-122"/>
              </a:rPr>
              <a:t>《</a:t>
            </a:r>
            <a:r>
              <a:rPr lang="zh-CN" altLang="en-US" sz="1700" b="1" dirty="0">
                <a:latin typeface="仿宋" pitchFamily="49" charset="-122"/>
                <a:ea typeface="仿宋" pitchFamily="49" charset="-122"/>
              </a:rPr>
              <a:t>财政部 税务总局关于个人所得税综合所得汇算清缴涉及有关政策问题的公告</a:t>
            </a:r>
            <a:r>
              <a:rPr lang="en-US" altLang="zh-CN" sz="1700" b="1" dirty="0">
                <a:latin typeface="仿宋" pitchFamily="49" charset="-122"/>
                <a:ea typeface="仿宋" pitchFamily="49" charset="-122"/>
              </a:rPr>
              <a:t>》</a:t>
            </a:r>
            <a:r>
              <a:rPr lang="zh-CN" altLang="en-US" sz="1700" b="1" dirty="0">
                <a:latin typeface="仿宋" pitchFamily="49" charset="-122"/>
                <a:ea typeface="仿宋" pitchFamily="49" charset="-122"/>
              </a:rPr>
              <a:t>（</a:t>
            </a:r>
            <a:r>
              <a:rPr lang="en-US" altLang="zh-CN" sz="1700" b="1" dirty="0">
                <a:latin typeface="仿宋" pitchFamily="49" charset="-122"/>
                <a:ea typeface="仿宋" pitchFamily="49" charset="-122"/>
              </a:rPr>
              <a:t>2019</a:t>
            </a:r>
            <a:r>
              <a:rPr lang="zh-CN" altLang="en-US" sz="1700" b="1" dirty="0">
                <a:latin typeface="仿宋" pitchFamily="49" charset="-122"/>
                <a:ea typeface="仿宋" pitchFamily="49" charset="-122"/>
              </a:rPr>
              <a:t>年第</a:t>
            </a:r>
            <a:r>
              <a:rPr lang="en-US" altLang="zh-CN" sz="1700" b="1" dirty="0">
                <a:latin typeface="仿宋" pitchFamily="49" charset="-122"/>
                <a:ea typeface="仿宋" pitchFamily="49" charset="-122"/>
              </a:rPr>
              <a:t>94</a:t>
            </a:r>
            <a:r>
              <a:rPr lang="zh-CN" altLang="en-US" sz="1700" b="1" dirty="0">
                <a:latin typeface="仿宋" pitchFamily="49" charset="-122"/>
                <a:ea typeface="仿宋" pitchFamily="49" charset="-122"/>
              </a:rPr>
              <a:t>号）有关规定，纳税人在</a:t>
            </a:r>
            <a:r>
              <a:rPr lang="en-US" altLang="zh-CN" sz="1700" b="1" dirty="0">
                <a:latin typeface="仿宋" pitchFamily="49" charset="-122"/>
                <a:ea typeface="仿宋" pitchFamily="49" charset="-122"/>
              </a:rPr>
              <a:t>2020</a:t>
            </a:r>
            <a:r>
              <a:rPr lang="zh-CN" altLang="en-US" sz="1700" b="1" dirty="0">
                <a:latin typeface="仿宋" pitchFamily="49" charset="-122"/>
                <a:ea typeface="仿宋" pitchFamily="49" charset="-122"/>
              </a:rPr>
              <a:t>年度已依法预缴个人所得税且符合下列情形之一的，无需办理年度汇算：</a:t>
            </a:r>
          </a:p>
          <a:p>
            <a:r>
              <a:rPr lang="zh-CN" altLang="en-US" sz="1700" b="1" dirty="0">
                <a:latin typeface="仿宋" pitchFamily="49" charset="-122"/>
                <a:ea typeface="仿宋" pitchFamily="49" charset="-122"/>
              </a:rPr>
              <a:t>（一）年度汇算需补税但综合所得收入全年不超过</a:t>
            </a:r>
            <a:r>
              <a:rPr lang="en-US" altLang="zh-CN" sz="1700" b="1" dirty="0">
                <a:latin typeface="仿宋" pitchFamily="49" charset="-122"/>
                <a:ea typeface="仿宋" pitchFamily="49" charset="-122"/>
              </a:rPr>
              <a:t>12</a:t>
            </a:r>
            <a:r>
              <a:rPr lang="zh-CN" altLang="en-US" sz="1700" b="1" dirty="0">
                <a:latin typeface="仿宋" pitchFamily="49" charset="-122"/>
                <a:ea typeface="仿宋" pitchFamily="49" charset="-122"/>
              </a:rPr>
              <a:t>万元的；</a:t>
            </a:r>
          </a:p>
          <a:p>
            <a:r>
              <a:rPr lang="zh-CN" altLang="en-US" sz="1700" b="1" dirty="0">
                <a:latin typeface="仿宋" pitchFamily="49" charset="-122"/>
                <a:ea typeface="仿宋" pitchFamily="49" charset="-122"/>
              </a:rPr>
              <a:t>（二）年度汇算需补税金额不超过</a:t>
            </a:r>
            <a:r>
              <a:rPr lang="en-US" altLang="zh-CN" sz="1700" b="1" dirty="0">
                <a:latin typeface="仿宋" pitchFamily="49" charset="-122"/>
                <a:ea typeface="仿宋" pitchFamily="49" charset="-122"/>
              </a:rPr>
              <a:t>400</a:t>
            </a:r>
            <a:r>
              <a:rPr lang="zh-CN" altLang="en-US" sz="1700" b="1" dirty="0">
                <a:latin typeface="仿宋" pitchFamily="49" charset="-122"/>
                <a:ea typeface="仿宋" pitchFamily="49" charset="-122"/>
              </a:rPr>
              <a:t>元的；</a:t>
            </a:r>
          </a:p>
          <a:p>
            <a:r>
              <a:rPr lang="zh-CN" altLang="en-US" sz="1700" b="1" dirty="0">
                <a:latin typeface="仿宋" pitchFamily="49" charset="-122"/>
                <a:ea typeface="仿宋" pitchFamily="49" charset="-122"/>
              </a:rPr>
              <a:t>（三）已预缴税额与年度应纳税额一致或者不申请退税的。</a:t>
            </a:r>
          </a:p>
          <a:p>
            <a:endParaRPr lang="zh-CN" altLang="en-US" dirty="0"/>
          </a:p>
        </p:txBody>
      </p:sp>
    </p:spTree>
    <p:extLst>
      <p:ext uri="{BB962C8B-B14F-4D97-AF65-F5344CB8AC3E}">
        <p14:creationId xmlns:p14="http://schemas.microsoft.com/office/powerpoint/2010/main" val="2439206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标题 17"/>
          <p:cNvSpPr>
            <a:spLocks noGrp="1"/>
          </p:cNvSpPr>
          <p:nvPr>
            <p:ph type="title"/>
          </p:nvPr>
        </p:nvSpPr>
        <p:spPr/>
        <p:txBody>
          <a:bodyPr/>
          <a:lstStyle/>
          <a:p>
            <a:r>
              <a:rPr lang="zh-CN" altLang="en-US" dirty="0"/>
              <a:t>哪些人不需要办理年度汇算？</a:t>
            </a:r>
          </a:p>
        </p:txBody>
      </p:sp>
      <p:sp>
        <p:nvSpPr>
          <p:cNvPr id="5" name="灯片编号占位符 4"/>
          <p:cNvSpPr>
            <a:spLocks noGrp="1"/>
          </p:cNvSpPr>
          <p:nvPr>
            <p:ph type="sldNum" sz="quarter" idx="12"/>
          </p:nvPr>
        </p:nvSpPr>
        <p:spPr/>
        <p:txBody>
          <a:bodyPr/>
          <a:lstStyle/>
          <a:p>
            <a:fld id="{5DD3DB80-B894-403A-B48E-6FDC1A72010E}" type="slidenum">
              <a:rPr lang="zh-CN" altLang="en-US" sz="750" smtClean="0"/>
              <a:t>9</a:t>
            </a:fld>
            <a:endParaRPr lang="zh-CN" altLang="en-US" sz="750"/>
          </a:p>
        </p:txBody>
      </p:sp>
      <p:sp>
        <p:nvSpPr>
          <p:cNvPr id="20" name="文本占位符 19"/>
          <p:cNvSpPr>
            <a:spLocks noGrp="1"/>
          </p:cNvSpPr>
          <p:nvPr>
            <p:ph type="body" sz="quarter" idx="13"/>
          </p:nvPr>
        </p:nvSpPr>
        <p:spPr/>
        <p:txBody>
          <a:bodyPr/>
          <a:lstStyle/>
          <a:p>
            <a:r>
              <a:rPr lang="en-US" altLang="zh-CN" dirty="0"/>
              <a:t>Part. </a:t>
            </a:r>
            <a:r>
              <a:rPr lang="en-US" altLang="zh-CN" dirty="0" smtClean="0"/>
              <a:t>02</a:t>
            </a:r>
            <a:endParaRPr lang="zh-CN" altLang="en-US" dirty="0"/>
          </a:p>
        </p:txBody>
      </p:sp>
      <p:cxnSp>
        <p:nvCxnSpPr>
          <p:cNvPr id="10" name="直接连接符 9"/>
          <p:cNvCxnSpPr/>
          <p:nvPr/>
        </p:nvCxnSpPr>
        <p:spPr>
          <a:xfrm>
            <a:off x="5410200" y="893290"/>
            <a:ext cx="3230166" cy="0"/>
          </a:xfrm>
          <a:prstGeom prst="line">
            <a:avLst/>
          </a:prstGeom>
          <a:ln cap="rnd">
            <a:solidFill>
              <a:schemeClr val="tx1">
                <a:lumMod val="85000"/>
                <a:lumOff val="15000"/>
              </a:schemeClr>
            </a:solidFill>
            <a:round/>
            <a:headEnd type="oval"/>
          </a:ln>
          <a:effectLst/>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95350" y="1635773"/>
            <a:ext cx="7210425" cy="481863"/>
          </a:xfrm>
          <a:prstGeom prst="rect">
            <a:avLst/>
          </a:prstGeom>
        </p:spPr>
        <p:txBody>
          <a:bodyPr wrap="square">
            <a:spAutoFit/>
          </a:bodyPr>
          <a:lstStyle/>
          <a:p>
            <a:pPr>
              <a:lnSpc>
                <a:spcPct val="150000"/>
              </a:lnSpc>
            </a:pPr>
            <a:endParaRPr lang="zh-CN" altLang="en-US" sz="2000" dirty="0">
              <a:solidFill>
                <a:srgbClr val="000000"/>
              </a:solidFill>
              <a:latin typeface="黑体" panose="02010609060101010101" pitchFamily="49" charset="-122"/>
              <a:ea typeface="黑体" panose="02010609060101010101" pitchFamily="49" charset="-122"/>
              <a:cs typeface="宋体" panose="02010600030101010101" pitchFamily="2" charset="-122"/>
            </a:endParaRPr>
          </a:p>
        </p:txBody>
      </p:sp>
      <p:sp>
        <p:nvSpPr>
          <p:cNvPr id="3" name="矩形 2"/>
          <p:cNvSpPr/>
          <p:nvPr/>
        </p:nvSpPr>
        <p:spPr>
          <a:xfrm>
            <a:off x="1390650" y="1635773"/>
            <a:ext cx="5934075" cy="1661993"/>
          </a:xfrm>
          <a:prstGeom prst="rect">
            <a:avLst/>
          </a:prstGeom>
        </p:spPr>
        <p:txBody>
          <a:bodyPr wrap="square">
            <a:spAutoFit/>
          </a:bodyPr>
          <a:lstStyle/>
          <a:p>
            <a:r>
              <a:rPr lang="en-US" altLang="zh-CN" sz="1700" b="1" dirty="0">
                <a:latin typeface="仿宋" pitchFamily="49" charset="-122"/>
                <a:ea typeface="仿宋" pitchFamily="49" charset="-122"/>
              </a:rPr>
              <a:t>    【</a:t>
            </a:r>
            <a:r>
              <a:rPr lang="zh-CN" altLang="en-US" sz="1700" b="1" dirty="0">
                <a:latin typeface="仿宋" pitchFamily="49" charset="-122"/>
                <a:ea typeface="仿宋" pitchFamily="49" charset="-122"/>
              </a:rPr>
              <a:t>提示：</a:t>
            </a:r>
            <a:r>
              <a:rPr lang="zh-CN" altLang="en-US" sz="1700" b="1" dirty="0">
                <a:latin typeface="仿宋" pitchFamily="49" charset="-122"/>
                <a:ea typeface="仿宋" pitchFamily="49" charset="-122"/>
              </a:rPr>
              <a:t>综合所得年收入不超过</a:t>
            </a:r>
            <a:r>
              <a:rPr lang="en-US" altLang="zh-CN" sz="1700" b="1" dirty="0">
                <a:latin typeface="仿宋" pitchFamily="49" charset="-122"/>
                <a:ea typeface="仿宋" pitchFamily="49" charset="-122"/>
              </a:rPr>
              <a:t>12</a:t>
            </a:r>
            <a:r>
              <a:rPr lang="zh-CN" altLang="en-US" sz="1700" b="1" dirty="0">
                <a:latin typeface="仿宋" pitchFamily="49" charset="-122"/>
                <a:ea typeface="仿宋" pitchFamily="49" charset="-122"/>
              </a:rPr>
              <a:t>万元的“收入”指什么？</a:t>
            </a:r>
            <a:r>
              <a:rPr lang="en-US" altLang="zh-CN" sz="1700" b="1" dirty="0">
                <a:latin typeface="仿宋" pitchFamily="49" charset="-122"/>
                <a:ea typeface="仿宋" pitchFamily="49" charset="-122"/>
              </a:rPr>
              <a:t>】</a:t>
            </a:r>
          </a:p>
          <a:p>
            <a:r>
              <a:rPr lang="zh-CN" altLang="en-US" sz="1700" b="1" dirty="0">
                <a:latin typeface="仿宋" pitchFamily="49" charset="-122"/>
                <a:ea typeface="仿宋" pitchFamily="49" charset="-122"/>
              </a:rPr>
              <a:t>    此处</a:t>
            </a:r>
            <a:r>
              <a:rPr lang="zh-CN" altLang="en-US" sz="1700" b="1" dirty="0">
                <a:latin typeface="仿宋" pitchFamily="49" charset="-122"/>
                <a:ea typeface="仿宋" pitchFamily="49" charset="-122"/>
              </a:rPr>
              <a:t>收入指“毛收入”，即为不减除任何费用、扣除、税款前的收入。对于工资薪金而言，通俗理解即为应发工资；对于劳务报酬、稿酬、特许权使用费所得而言，通俗理解即为税前收入，不是您实际拿到手的钱。</a:t>
            </a:r>
          </a:p>
        </p:txBody>
      </p:sp>
    </p:spTree>
    <p:extLst>
      <p:ext uri="{BB962C8B-B14F-4D97-AF65-F5344CB8AC3E}">
        <p14:creationId xmlns:p14="http://schemas.microsoft.com/office/powerpoint/2010/main" val="158715816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LIDE.DIAGRAM" val="2b751056-6b97-492c-b763-340acee7e99d"/>
</p:tagLst>
</file>

<file path=ppt/theme/theme1.xml><?xml version="1.0" encoding="utf-8"?>
<a:theme xmlns:a="http://schemas.openxmlformats.org/drawingml/2006/main" name="主题5">
  <a:themeElements>
    <a:clrScheme name="自定义 6">
      <a:dk1>
        <a:srgbClr val="000000"/>
      </a:dk1>
      <a:lt1>
        <a:srgbClr val="FFFFFF"/>
      </a:lt1>
      <a:dk2>
        <a:srgbClr val="34485E"/>
      </a:dk2>
      <a:lt2>
        <a:srgbClr val="DCE4EC"/>
      </a:lt2>
      <a:accent1>
        <a:srgbClr val="FFAE00"/>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zsc1zed">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自定义 6">
    <a:dk1>
      <a:srgbClr val="000000"/>
    </a:dk1>
    <a:lt1>
      <a:srgbClr val="FFFFFF"/>
    </a:lt1>
    <a:dk2>
      <a:srgbClr val="34485E"/>
    </a:dk2>
    <a:lt2>
      <a:srgbClr val="DCE4EC"/>
    </a:lt2>
    <a:accent1>
      <a:srgbClr val="FFAE00"/>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ppt/theme/themeOverride2.xml><?xml version="1.0" encoding="utf-8"?>
<a:themeOverride xmlns:a="http://schemas.openxmlformats.org/drawingml/2006/main">
  <a:clrScheme name="自定义 6">
    <a:dk1>
      <a:srgbClr val="000000"/>
    </a:dk1>
    <a:lt1>
      <a:srgbClr val="FFFFFF"/>
    </a:lt1>
    <a:dk2>
      <a:srgbClr val="34485E"/>
    </a:dk2>
    <a:lt2>
      <a:srgbClr val="DCE4EC"/>
    </a:lt2>
    <a:accent1>
      <a:srgbClr val="FFAE00"/>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小木Arvin</Template>
  <TotalTime>616</TotalTime>
  <Words>2912</Words>
  <Application>Microsoft Office PowerPoint</Application>
  <PresentationFormat>自定义</PresentationFormat>
  <Paragraphs>194</Paragraphs>
  <Slides>39</Slides>
  <Notes>0</Notes>
  <HiddenSlides>0</HiddenSlides>
  <MMClips>0</MMClips>
  <ScaleCrop>false</ScaleCrop>
  <HeadingPairs>
    <vt:vector size="4" baseType="variant">
      <vt:variant>
        <vt:lpstr>主题</vt:lpstr>
      </vt:variant>
      <vt:variant>
        <vt:i4>1</vt:i4>
      </vt:variant>
      <vt:variant>
        <vt:lpstr>幻灯片标题</vt:lpstr>
      </vt:variant>
      <vt:variant>
        <vt:i4>39</vt:i4>
      </vt:variant>
    </vt:vector>
  </HeadingPairs>
  <TitlesOfParts>
    <vt:vector size="40" baseType="lpstr">
      <vt:lpstr>主题5</vt:lpstr>
      <vt:lpstr>2020年度个人所得税综合所得年度汇算新政讲解</vt:lpstr>
      <vt:lpstr>PowerPoint 演示文稿</vt:lpstr>
      <vt:lpstr>年度汇算的内容</vt:lpstr>
      <vt:lpstr>年度汇算的内容</vt:lpstr>
      <vt:lpstr>年度汇算的内容</vt:lpstr>
      <vt:lpstr>年度汇算的内容</vt:lpstr>
      <vt:lpstr>无需办理年度汇算的纳税人</vt:lpstr>
      <vt:lpstr>哪些人不需要办理年度汇算？</vt:lpstr>
      <vt:lpstr>哪些人不需要办理年度汇算？</vt:lpstr>
      <vt:lpstr>哪些人不需要办理年度汇算？</vt:lpstr>
      <vt:lpstr>哪些人需要办理年度汇算？</vt:lpstr>
      <vt:lpstr>哪些人需要办理年度汇算？</vt:lpstr>
      <vt:lpstr>可享受的税前扣除</vt:lpstr>
      <vt:lpstr>可享受的税前扣除</vt:lpstr>
      <vt:lpstr>办理时间</vt:lpstr>
      <vt:lpstr>办理时间</vt:lpstr>
      <vt:lpstr>办理方式</vt:lpstr>
      <vt:lpstr>办理方式</vt:lpstr>
      <vt:lpstr>办理方式</vt:lpstr>
      <vt:lpstr> 办理渠道</vt:lpstr>
      <vt:lpstr>办理渠道</vt:lpstr>
      <vt:lpstr>办理渠道</vt:lpstr>
      <vt:lpstr> 申报信息及资料留存</vt:lpstr>
      <vt:lpstr>申报信息及资料留存</vt:lpstr>
      <vt:lpstr> 接受年度汇算申报的税务机关</vt:lpstr>
      <vt:lpstr>接受年度汇算申报的税务机关</vt:lpstr>
      <vt:lpstr>接受年度汇算申报的税务机关</vt:lpstr>
      <vt:lpstr>年度汇算的退税、补税</vt:lpstr>
      <vt:lpstr>年度汇算的退税、补税</vt:lpstr>
      <vt:lpstr>年度汇算的退税、补税</vt:lpstr>
      <vt:lpstr>年度汇算的退税、补税</vt:lpstr>
      <vt:lpstr>年度汇算的退税、补税</vt:lpstr>
      <vt:lpstr>年度汇算的退税、补税</vt:lpstr>
      <vt:lpstr>年度汇算的退税、补税</vt:lpstr>
      <vt:lpstr>年度汇算的退税、补税</vt:lpstr>
      <vt:lpstr>年度汇算服务</vt:lpstr>
      <vt:lpstr>年度汇算服务</vt:lpstr>
      <vt:lpstr>年度汇算服务</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小木Arvin</dc:creator>
  <cp:lastModifiedBy> </cp:lastModifiedBy>
  <cp:revision>63</cp:revision>
  <cp:lastPrinted>2017-09-13T16:00:00Z</cp:lastPrinted>
  <dcterms:created xsi:type="dcterms:W3CDTF">2017-09-13T16:00:00Z</dcterms:created>
  <dcterms:modified xsi:type="dcterms:W3CDTF">2021-02-22T07:39:24Z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2cba6a05-fc88-485a-b586-3c16c0960896</vt:lpwstr>
  </property>
  <property fmtid="{D5CDD505-2E9C-101B-9397-08002B2CF9AE}" pid="3" name="KSOProductBuildVer">
    <vt:lpwstr>2052-10.1.0.7400</vt:lpwstr>
  </property>
</Properties>
</file>